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27"/>
  </p:notesMasterIdLst>
  <p:sldIdLst>
    <p:sldId id="772" r:id="rId2"/>
    <p:sldId id="822" r:id="rId3"/>
    <p:sldId id="823" r:id="rId4"/>
    <p:sldId id="824" r:id="rId5"/>
    <p:sldId id="314" r:id="rId6"/>
    <p:sldId id="435" r:id="rId7"/>
    <p:sldId id="436" r:id="rId8"/>
    <p:sldId id="723" r:id="rId9"/>
    <p:sldId id="785" r:id="rId10"/>
    <p:sldId id="786" r:id="rId11"/>
    <p:sldId id="810" r:id="rId12"/>
    <p:sldId id="820" r:id="rId13"/>
    <p:sldId id="821" r:id="rId14"/>
    <p:sldId id="787" r:id="rId15"/>
    <p:sldId id="788" r:id="rId16"/>
    <p:sldId id="811" r:id="rId17"/>
    <p:sldId id="790" r:id="rId18"/>
    <p:sldId id="812" r:id="rId19"/>
    <p:sldId id="813" r:id="rId20"/>
    <p:sldId id="814" r:id="rId21"/>
    <p:sldId id="815" r:id="rId22"/>
    <p:sldId id="817" r:id="rId23"/>
    <p:sldId id="818" r:id="rId24"/>
    <p:sldId id="819" r:id="rId25"/>
    <p:sldId id="816" r:id="rId2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9EDA"/>
    <a:srgbClr val="98172B"/>
    <a:srgbClr val="FFFFFF"/>
    <a:srgbClr val="EBEBEB"/>
    <a:srgbClr val="FFFC00"/>
    <a:srgbClr val="0096FF"/>
    <a:srgbClr val="FFE69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14"/>
    <p:restoredTop sz="93452"/>
  </p:normalViewPr>
  <p:slideViewPr>
    <p:cSldViewPr snapToGrid="0">
      <p:cViewPr varScale="1">
        <p:scale>
          <a:sx n="133" d="100"/>
          <a:sy n="133" d="100"/>
        </p:scale>
        <p:origin x="7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61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Source Han Sans TW Light" panose="020B0300000000000000" pitchFamily="34" charset="-128"/>
                <a:ea typeface="Source Han Sans TW Light" panose="020B0300000000000000" pitchFamily="34" charset="-128"/>
              </a:defRPr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Source Han Sans TW Light" panose="020B0300000000000000" pitchFamily="34" charset="-128"/>
                <a:ea typeface="Source Han Sans TW Light" panose="020B0300000000000000" pitchFamily="34" charset="-128"/>
              </a:defRPr>
            </a:lvl1pPr>
          </a:lstStyle>
          <a:p>
            <a:fld id="{A4EC3685-9B28-6A4A-924D-C1BC998BFBE9}" type="datetimeFigureOut">
              <a:rPr kumimoji="1" lang="zh-TW" altLang="en-US" smtClean="0"/>
              <a:pPr/>
              <a:t>2019/10/22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Source Han Sans TW Light" panose="020B0300000000000000" pitchFamily="34" charset="-128"/>
                <a:ea typeface="Source Han Sans TW Light" panose="020B0300000000000000" pitchFamily="34" charset="-128"/>
              </a:defRPr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Source Han Sans TW Light" panose="020B0300000000000000" pitchFamily="34" charset="-128"/>
                <a:ea typeface="Source Han Sans TW Light" panose="020B0300000000000000" pitchFamily="34" charset="-128"/>
              </a:defRPr>
            </a:lvl1pPr>
          </a:lstStyle>
          <a:p>
            <a:fld id="{8D77919A-BBCB-BC4C-BA96-997795B5D5BE}" type="slidenum">
              <a:rPr kumimoji="1" lang="zh-TW" altLang="en-US" smtClean="0"/>
              <a:pPr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64163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Source Han Sans TW Light" panose="020B0300000000000000" pitchFamily="34" charset="-128"/>
        <a:ea typeface="Source Han Sans TW Light" panose="020B0300000000000000" pitchFamily="34" charset="-128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Source Han Sans TW Light" panose="020B0300000000000000" pitchFamily="34" charset="-128"/>
        <a:ea typeface="Source Han Sans TW Light" panose="020B0300000000000000" pitchFamily="34" charset="-128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Source Han Sans TW Light" panose="020B0300000000000000" pitchFamily="34" charset="-128"/>
        <a:ea typeface="Source Han Sans TW Light" panose="020B0300000000000000" pitchFamily="34" charset="-128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Source Han Sans TW Light" panose="020B0300000000000000" pitchFamily="34" charset="-128"/>
        <a:ea typeface="Source Han Sans TW Light" panose="020B0300000000000000" pitchFamily="34" charset="-128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Source Han Sans TW Light" panose="020B0300000000000000" pitchFamily="34" charset="-128"/>
        <a:ea typeface="Source Han Sans TW Light" panose="020B0300000000000000" pitchFamily="3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7919A-BBCB-BC4C-BA96-997795B5D5BE}" type="slidenum">
              <a:rPr kumimoji="1" lang="zh-TW" altLang="en-US" smtClean="0"/>
              <a:pPr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12485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7919A-BBCB-BC4C-BA96-997795B5D5BE}" type="slidenum">
              <a:rPr kumimoji="1" lang="zh-TW" altLang="en-US" smtClean="0"/>
              <a:pPr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28890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7919A-BBCB-BC4C-BA96-997795B5D5BE}" type="slidenum">
              <a:rPr kumimoji="1" lang="zh-TW" altLang="en-US" smtClean="0"/>
              <a:pPr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789736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7919A-BBCB-BC4C-BA96-997795B5D5BE}" type="slidenum">
              <a:rPr kumimoji="1" lang="zh-TW" altLang="en-US" smtClean="0"/>
              <a:pPr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43043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7919A-BBCB-BC4C-BA96-997795B5D5BE}" type="slidenum">
              <a:rPr kumimoji="1" lang="zh-TW" altLang="en-US" smtClean="0"/>
              <a:pPr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00795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一張含有 文字, 室外, 地面, 水 的圖片&#10;&#10;自動產生的描述">
            <a:extLst>
              <a:ext uri="{FF2B5EF4-FFF2-40B4-BE49-F238E27FC236}">
                <a16:creationId xmlns:a16="http://schemas.microsoft.com/office/drawing/2014/main" id="{5AD13EA5-D89C-0749-BE9D-8C818381A0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326543" cy="7868443"/>
          </a:xfrm>
          <a:prstGeom prst="rect">
            <a:avLst/>
          </a:prstGeom>
          <a:solidFill>
            <a:srgbClr val="0096FF"/>
          </a:solidFill>
        </p:spPr>
      </p:pic>
      <p:sp>
        <p:nvSpPr>
          <p:cNvPr id="2" name="標題 1"/>
          <p:cNvSpPr>
            <a:spLocks noGrp="1"/>
          </p:cNvSpPr>
          <p:nvPr>
            <p:ph type="ctrTitle" hasCustomPrompt="1"/>
          </p:nvPr>
        </p:nvSpPr>
        <p:spPr>
          <a:xfrm>
            <a:off x="1073426" y="1703672"/>
            <a:ext cx="11118574" cy="3385163"/>
          </a:xfrm>
          <a:solidFill>
            <a:srgbClr val="FFFFFF">
              <a:alpha val="50000"/>
            </a:srgbClr>
          </a:solidFill>
        </p:spPr>
        <p:txBody>
          <a:bodyPr anchor="b">
            <a:noAutofit/>
          </a:bodyPr>
          <a:lstStyle>
            <a:lvl1pPr algn="r">
              <a:defRPr sz="11500" b="0" i="0" baseline="0">
                <a:ln>
                  <a:solidFill>
                    <a:schemeClr val="accent1"/>
                  </a:solidFill>
                </a:ln>
                <a:solidFill>
                  <a:schemeClr val="tx1"/>
                </a:solidFill>
                <a:effectLst>
                  <a:glow rad="25400">
                    <a:schemeClr val="bg1"/>
                  </a:glow>
                </a:effectLst>
                <a:latin typeface="Source Han Sans TW Medium" panose="020B0500000000000000" pitchFamily="34" charset="-128"/>
                <a:ea typeface="Source Han Sans TW Medium" panose="020B0500000000000000" pitchFamily="34" charset="-128"/>
                <a:cs typeface="Consolas" panose="020B0609020204030204" pitchFamily="49" charset="0"/>
              </a:defRPr>
            </a:lvl1pPr>
          </a:lstStyle>
          <a:p>
            <a:r>
              <a:rPr kumimoji="1" lang="zh-TW" altLang="en-US" dirty="0"/>
              <a:t>標題</a:t>
            </a:r>
          </a:p>
        </p:txBody>
      </p:sp>
      <p:pic>
        <p:nvPicPr>
          <p:cNvPr id="1026" name="Picture 2" descr="https://mirrors.creativecommons.org/presskit/buttons/88x31/png/by-nc-sa.png">
            <a:extLst>
              <a:ext uri="{FF2B5EF4-FFF2-40B4-BE49-F238E27FC236}">
                <a16:creationId xmlns:a16="http://schemas.microsoft.com/office/drawing/2014/main" id="{8961A33C-907E-6A49-99CC-DD648606B8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69941" y="5743181"/>
            <a:ext cx="2796117" cy="97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E64D516F-ACD2-E348-AB39-2C31C57E2438}"/>
              </a:ext>
            </a:extLst>
          </p:cNvPr>
          <p:cNvSpPr/>
          <p:nvPr userDrawn="1"/>
        </p:nvSpPr>
        <p:spPr>
          <a:xfrm>
            <a:off x="324465" y="5743181"/>
            <a:ext cx="2723535" cy="978294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背景圖來源：</a:t>
            </a:r>
            <a:r>
              <a:rPr kumimoji="1" lang="en" altLang="zh-TW" sz="12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 https://</a:t>
            </a:r>
            <a:r>
              <a:rPr kumimoji="1" lang="en" altLang="zh-TW" sz="1200" b="0" i="0" err="1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www.wallsauce.com</a:t>
            </a:r>
            <a:r>
              <a:rPr kumimoji="1" lang="en" altLang="zh-TW" sz="12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/</a:t>
            </a:r>
            <a:r>
              <a:rPr kumimoji="1" lang="en" altLang="zh-TW" sz="1200" b="0" i="0" err="1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eu</a:t>
            </a:r>
            <a:r>
              <a:rPr kumimoji="1" lang="en" altLang="zh-TW" sz="12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/designer-wallpaper-murals/natural-history-museum-dinosaurs-pattern-wall-mural</a:t>
            </a:r>
            <a:endParaRPr kumimoji="1" lang="zh-TW" altLang="en-US" sz="1200" b="0" i="0">
              <a:solidFill>
                <a:schemeClr val="tx1"/>
              </a:solidFill>
              <a:latin typeface="Source Han Sans TW Light" panose="020B0300000000000000" pitchFamily="34" charset="-128"/>
              <a:ea typeface="Source Han Sans TW Light" panose="020B0300000000000000" pitchFamily="34" charset="-128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BFAE9A56-1AD3-A741-AE74-3352E51A7A65}"/>
              </a:ext>
            </a:extLst>
          </p:cNvPr>
          <p:cNvSpPr/>
          <p:nvPr userDrawn="1"/>
        </p:nvSpPr>
        <p:spPr>
          <a:xfrm>
            <a:off x="3431458" y="5743181"/>
            <a:ext cx="5476568" cy="978294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創作共用</a:t>
            </a:r>
            <a:r>
              <a:rPr lang="en-US" altLang="zh-TW" sz="18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-</a:t>
            </a:r>
            <a:r>
              <a:rPr lang="zh-TW" altLang="en-US" sz="18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姓名   標示</a:t>
            </a:r>
            <a:r>
              <a:rPr lang="en-US" altLang="zh-TW" sz="18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-</a:t>
            </a:r>
            <a:r>
              <a:rPr lang="zh-TW" altLang="en-US" sz="18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非商業性</a:t>
            </a:r>
            <a:r>
              <a:rPr lang="en-US" altLang="zh-TW" sz="18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-</a:t>
            </a:r>
            <a:r>
              <a:rPr lang="zh-TW" altLang="en-US" sz="18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相同方式分享</a:t>
            </a:r>
            <a:endParaRPr kumimoji="1" lang="zh-TW" altLang="en-US" sz="1800" b="0" i="0">
              <a:solidFill>
                <a:schemeClr val="tx1"/>
              </a:solidFill>
              <a:latin typeface="Source Han Sans TW Light" panose="020B0300000000000000" pitchFamily="34" charset="-128"/>
              <a:ea typeface="Source Han Sans TW Light" panose="020B0300000000000000" pitchFamily="34" charset="-128"/>
            </a:endParaRPr>
          </a:p>
          <a:p>
            <a:pPr algn="ctr"/>
            <a:r>
              <a:rPr kumimoji="1" lang="en-US" altLang="zh-TW" sz="1800" b="0" i="0">
                <a:solidFill>
                  <a:schemeClr val="tx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CC-BY-NC-SA</a:t>
            </a:r>
            <a:endParaRPr kumimoji="1" lang="zh-TW" altLang="en-US" sz="1800" b="0" i="0">
              <a:solidFill>
                <a:schemeClr val="tx1"/>
              </a:solidFill>
              <a:latin typeface="Source Han Sans TW Light" panose="020B0300000000000000" pitchFamily="34" charset="-128"/>
              <a:ea typeface="Source Han Sans TW Light" panose="020B0300000000000000" pitchFamily="34" charset="-128"/>
            </a:endParaRPr>
          </a:p>
        </p:txBody>
      </p:sp>
      <p:sp>
        <p:nvSpPr>
          <p:cNvPr id="8" name="標題 1">
            <a:extLst>
              <a:ext uri="{FF2B5EF4-FFF2-40B4-BE49-F238E27FC236}">
                <a16:creationId xmlns:a16="http://schemas.microsoft.com/office/drawing/2014/main" id="{0917A91C-AC1A-1E47-AB97-0E55BDBDE6DA}"/>
              </a:ext>
            </a:extLst>
          </p:cNvPr>
          <p:cNvSpPr txBox="1">
            <a:spLocks/>
          </p:cNvSpPr>
          <p:nvPr userDrawn="1"/>
        </p:nvSpPr>
        <p:spPr>
          <a:xfrm>
            <a:off x="1073426" y="86626"/>
            <a:ext cx="11118574" cy="1026635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+mj-cs"/>
              </a:defRPr>
            </a:lvl1pPr>
          </a:lstStyle>
          <a:p>
            <a:pPr algn="r"/>
            <a:r>
              <a:rPr lang="zh-TW" altLang="en-US" sz="4000" b="0" i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作業系統概論</a:t>
            </a:r>
            <a:r>
              <a:rPr lang="zh-TW" altLang="en-US" sz="4000" b="0" i="0" baseline="3000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基於</a:t>
            </a:r>
            <a:r>
              <a:rPr lang="en-US" altLang="zh-TW" sz="4000" b="0" i="0" baseline="3000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GNU/Linux</a:t>
            </a:r>
            <a:endParaRPr lang="zh-TW" altLang="en-US" sz="4000" b="0" i="0" baseline="30000">
              <a:effectLst>
                <a:glow rad="101600">
                  <a:schemeClr val="bg1">
                    <a:alpha val="60000"/>
                  </a:schemeClr>
                </a:glow>
              </a:effectLst>
              <a:latin typeface="Source Han Sans TW Light" panose="020B0300000000000000" pitchFamily="34" charset="-128"/>
              <a:ea typeface="Source Han Sans TW Light" panose="020B03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0CD2E62-7DD4-EE4B-9786-6BD72A3BBAD9}"/>
              </a:ext>
            </a:extLst>
          </p:cNvPr>
          <p:cNvSpPr txBox="1"/>
          <p:nvPr userDrawn="1"/>
        </p:nvSpPr>
        <p:spPr>
          <a:xfrm>
            <a:off x="1073426" y="1113261"/>
            <a:ext cx="11118574" cy="369332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b="0" i="0">
                <a:solidFill>
                  <a:schemeClr val="tx1"/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中正大學，資工系，作業系統實驗室，副教授 羅習五，</a:t>
            </a:r>
            <a:r>
              <a:rPr lang="en-US" altLang="zh-TW" sz="1800" b="0" i="0" err="1">
                <a:solidFill>
                  <a:schemeClr val="tx1"/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shiwulo@gmail.com</a:t>
            </a:r>
            <a:endParaRPr lang="zh-TW" altLang="en-US" sz="1800" b="0" i="0">
              <a:solidFill>
                <a:schemeClr val="tx1"/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Source Han Sans TW Light" panose="020B0300000000000000" pitchFamily="34" charset="-128"/>
              <a:ea typeface="Source Han Sans TW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3672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pic>
        <p:nvPicPr>
          <p:cNvPr id="7" name="圖片 6" descr="一張含有 動物, 爬蟲動物 的圖片&#10;&#10;自動產生的描述">
            <a:extLst>
              <a:ext uri="{FF2B5EF4-FFF2-40B4-BE49-F238E27FC236}">
                <a16:creationId xmlns:a16="http://schemas.microsoft.com/office/drawing/2014/main" id="{91404549-F62F-B74B-A8E9-A359FCB9CF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32634" y="-51266"/>
            <a:ext cx="2159366" cy="187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831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pic>
        <p:nvPicPr>
          <p:cNvPr id="9" name="圖片 8" descr="一張含有 個人, 服飾, 白色, 女性 的圖片&#10;&#10;自動產生的描述">
            <a:extLst>
              <a:ext uri="{FF2B5EF4-FFF2-40B4-BE49-F238E27FC236}">
                <a16:creationId xmlns:a16="http://schemas.microsoft.com/office/drawing/2014/main" id="{DE678C8B-3067-4544-AB1A-B94E3C3426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9896284" y="4584148"/>
            <a:ext cx="2295716" cy="227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590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按一下以編輯母片標題樣式</a:t>
            </a:r>
          </a:p>
        </p:txBody>
      </p:sp>
      <p:pic>
        <p:nvPicPr>
          <p:cNvPr id="3" name="圖片 2" descr="一張含有 動物, 爬蟲動物 的圖片&#10;&#10;自動產生的描述">
            <a:extLst>
              <a:ext uri="{FF2B5EF4-FFF2-40B4-BE49-F238E27FC236}">
                <a16:creationId xmlns:a16="http://schemas.microsoft.com/office/drawing/2014/main" id="{10B8DB7A-3AA1-EC48-865D-38239EB0E0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32634" y="-51266"/>
            <a:ext cx="2159366" cy="187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6929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 descr="一張含有 動物, 爬蟲動物 的圖片&#10;&#10;自動產生的描述">
            <a:extLst>
              <a:ext uri="{FF2B5EF4-FFF2-40B4-BE49-F238E27FC236}">
                <a16:creationId xmlns:a16="http://schemas.microsoft.com/office/drawing/2014/main" id="{BEB033E9-0EF6-9446-A846-4A07FB696A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32634" y="-51266"/>
            <a:ext cx="2159366" cy="187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783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21752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36022448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0094571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1311776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0603882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mirrors.creativecommons.org/presskit/buttons/88x31/png/by-nc-sa.png">
            <a:extLst>
              <a:ext uri="{FF2B5EF4-FFF2-40B4-BE49-F238E27FC236}">
                <a16:creationId xmlns:a16="http://schemas.microsoft.com/office/drawing/2014/main" id="{8961A33C-907E-6A49-99CC-DD648606B8E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69941" y="5743181"/>
            <a:ext cx="2796117" cy="978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標題 1">
            <a:extLst>
              <a:ext uri="{FF2B5EF4-FFF2-40B4-BE49-F238E27FC236}">
                <a16:creationId xmlns:a16="http://schemas.microsoft.com/office/drawing/2014/main" id="{0917A91C-AC1A-1E47-AB97-0E55BDBDE6DA}"/>
              </a:ext>
            </a:extLst>
          </p:cNvPr>
          <p:cNvSpPr txBox="1">
            <a:spLocks/>
          </p:cNvSpPr>
          <p:nvPr userDrawn="1"/>
        </p:nvSpPr>
        <p:spPr>
          <a:xfrm>
            <a:off x="1073426" y="86626"/>
            <a:ext cx="11118574" cy="1026635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tx1"/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  <a:cs typeface="+mj-cs"/>
              </a:defRPr>
            </a:lvl1pPr>
          </a:lstStyle>
          <a:p>
            <a:pPr algn="r"/>
            <a:r>
              <a:rPr lang="zh-TW" altLang="en-US" sz="4000" b="0" i="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作業系統概論</a:t>
            </a:r>
            <a:r>
              <a:rPr lang="zh-TW" altLang="en-US" sz="4000" b="0" i="0" baseline="3000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基於</a:t>
            </a:r>
            <a:r>
              <a:rPr lang="en-US" altLang="zh-TW" sz="4000" b="0" i="0" baseline="30000"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GNU/Linux</a:t>
            </a:r>
            <a:endParaRPr lang="zh-TW" altLang="en-US" sz="4000" b="0" i="0" baseline="30000">
              <a:effectLst>
                <a:glow rad="101600">
                  <a:schemeClr val="bg1">
                    <a:alpha val="60000"/>
                  </a:schemeClr>
                </a:glow>
              </a:effectLst>
              <a:latin typeface="Source Han Sans TW Light" panose="020B0300000000000000" pitchFamily="34" charset="-128"/>
              <a:ea typeface="Source Han Sans TW Light" panose="020B0300000000000000" pitchFamily="34" charset="-128"/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80CD2E62-7DD4-EE4B-9786-6BD72A3BBAD9}"/>
              </a:ext>
            </a:extLst>
          </p:cNvPr>
          <p:cNvSpPr txBox="1"/>
          <p:nvPr userDrawn="1"/>
        </p:nvSpPr>
        <p:spPr>
          <a:xfrm>
            <a:off x="1073426" y="1113261"/>
            <a:ext cx="11118574" cy="369332"/>
          </a:xfrm>
          <a:prstGeom prst="rect">
            <a:avLst/>
          </a:prstGeom>
          <a:solidFill>
            <a:srgbClr val="FFFFFF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800" b="0" i="0">
                <a:solidFill>
                  <a:schemeClr val="tx1"/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中正大學，資工系，作業系統實驗室，副教授 羅習五，</a:t>
            </a:r>
            <a:r>
              <a:rPr lang="en-US" altLang="zh-TW" sz="1800" b="0" i="0" err="1">
                <a:solidFill>
                  <a:schemeClr val="tx1"/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shiwulo@gmail.com</a:t>
            </a:r>
            <a:endParaRPr lang="zh-TW" altLang="en-US" sz="1800" b="0" i="0">
              <a:solidFill>
                <a:schemeClr val="tx1"/>
              </a:solidFill>
              <a:effectLst>
                <a:glow rad="101600">
                  <a:schemeClr val="bg1">
                    <a:alpha val="60000"/>
                  </a:schemeClr>
                </a:glow>
              </a:effectLst>
              <a:latin typeface="Source Han Sans TW Light" panose="020B0300000000000000" pitchFamily="34" charset="-128"/>
              <a:ea typeface="Source Han Sans TW Light" panose="020B0300000000000000" pitchFamily="34" charset="-128"/>
            </a:endParaRPr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B30C5F69-F00C-2B49-99A5-ECFB7CC037B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34594" y="0"/>
            <a:ext cx="10502297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 hasCustomPrompt="1"/>
          </p:nvPr>
        </p:nvSpPr>
        <p:spPr>
          <a:xfrm>
            <a:off x="2767054" y="2932866"/>
            <a:ext cx="6502887" cy="3925134"/>
          </a:xfrm>
          <a:noFill/>
        </p:spPr>
        <p:txBody>
          <a:bodyPr anchor="ctr">
            <a:noAutofit/>
          </a:bodyPr>
          <a:lstStyle>
            <a:lvl1pPr algn="ctr">
              <a:defRPr sz="9600" b="0" i="0" baseline="0">
                <a:ln>
                  <a:solidFill>
                    <a:schemeClr val="accent1"/>
                  </a:solidFill>
                </a:ln>
                <a:solidFill>
                  <a:schemeClr val="tx1"/>
                </a:solidFill>
                <a:effectLst>
                  <a:glow rad="25400">
                    <a:schemeClr val="bg1"/>
                  </a:glow>
                </a:effectLst>
                <a:latin typeface="Source Han Sans TW Normal" panose="020B0400000000000000" pitchFamily="34" charset="-128"/>
                <a:ea typeface="Source Han Sans TW Normal" panose="020B0400000000000000" pitchFamily="34" charset="-128"/>
                <a:cs typeface="Consolas" panose="020B0609020204030204" pitchFamily="49" charset="0"/>
              </a:defRPr>
            </a:lvl1pPr>
          </a:lstStyle>
          <a:p>
            <a:r>
              <a:rPr kumimoji="1" lang="zh-TW" altLang="en-US" dirty="0"/>
              <a:t>標題</a:t>
            </a:r>
          </a:p>
        </p:txBody>
      </p:sp>
    </p:spTree>
    <p:extLst>
      <p:ext uri="{BB962C8B-B14F-4D97-AF65-F5344CB8AC3E}">
        <p14:creationId xmlns:p14="http://schemas.microsoft.com/office/powerpoint/2010/main" val="4243623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39843" y="194872"/>
            <a:ext cx="7613048" cy="6280879"/>
          </a:xfrm>
        </p:spPr>
        <p:txBody>
          <a:bodyPr/>
          <a:lstStyle>
            <a:lvl2pPr marL="685800" indent="-228600">
              <a:buFontTx/>
              <a:buBlip>
                <a:blip r:embed="rId2"/>
              </a:buBlip>
              <a:defRPr/>
            </a:lvl2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4ED9185E-F590-4844-832D-FD8D898C6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3949" y="0"/>
            <a:ext cx="4741664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852891" y="4122295"/>
            <a:ext cx="3074939" cy="2353456"/>
          </a:xfrm>
        </p:spPr>
        <p:txBody>
          <a:bodyPr/>
          <a:lstStyle>
            <a:lvl1pPr algn="ctr">
              <a:defRPr b="0" i="0">
                <a:solidFill>
                  <a:schemeClr val="bg1"/>
                </a:solidFill>
                <a:effectLst>
                  <a:glow rad="101600">
                    <a:srgbClr val="FFFC00">
                      <a:alpha val="60000"/>
                    </a:srgbClr>
                  </a:glow>
                </a:effectLst>
                <a:latin typeface="Source Han Sans TW Light" panose="020B0300000000000000" pitchFamily="34" charset="-128"/>
                <a:ea typeface="Source Han Sans TW Light" panose="020B0300000000000000" pitchFamily="34" charset="-128"/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4258258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685800" indent="-228600">
              <a:buFontTx/>
              <a:buBlip>
                <a:blip r:embed="rId2"/>
              </a:buBlip>
              <a:defRPr/>
            </a:lvl2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pic>
        <p:nvPicPr>
          <p:cNvPr id="4" name="圖片 3" descr="一張含有 動物, 爬蟲動物 的圖片&#10;&#10;自動產生的描述">
            <a:extLst>
              <a:ext uri="{FF2B5EF4-FFF2-40B4-BE49-F238E27FC236}">
                <a16:creationId xmlns:a16="http://schemas.microsoft.com/office/drawing/2014/main" id="{7B20F62D-0299-7B4F-9374-C4C84200C59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32634" y="-51266"/>
            <a:ext cx="2159366" cy="187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369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B53FB4D8-1F0D-FD40-AFA4-58A6917FF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856F5530-633C-3D46-8FA0-06D7365F8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2pPr marL="685800" indent="-228600">
              <a:buFontTx/>
              <a:buBlip>
                <a:blip r:embed="rId2"/>
              </a:buBlip>
              <a:defRPr/>
            </a:lvl2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pic>
        <p:nvPicPr>
          <p:cNvPr id="3" name="圖片 2" descr="一張含有 個人, 服飾, 白色, 女性 的圖片&#10;&#10;自動產生的描述">
            <a:extLst>
              <a:ext uri="{FF2B5EF4-FFF2-40B4-BE49-F238E27FC236}">
                <a16:creationId xmlns:a16="http://schemas.microsoft.com/office/drawing/2014/main" id="{D003B53F-1AC5-3046-86AE-5036F54B9F0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>
            <a:off x="9896284" y="4584148"/>
            <a:ext cx="2295716" cy="227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3874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B53FB4D8-1F0D-FD40-AFA4-58A6917FF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856F5530-633C-3D46-8FA0-06D7365F8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2pPr marL="685800" indent="-228600">
              <a:buFontTx/>
              <a:buBlip>
                <a:blip r:embed="rId2"/>
              </a:buBlip>
              <a:defRPr/>
            </a:lvl2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pic>
        <p:nvPicPr>
          <p:cNvPr id="4" name="圖片 3" descr="一張含有 電腦, 坐, 女性, 年輕 的圖片&#10;&#10;自動產生的描述">
            <a:extLst>
              <a:ext uri="{FF2B5EF4-FFF2-40B4-BE49-F238E27FC236}">
                <a16:creationId xmlns:a16="http://schemas.microsoft.com/office/drawing/2014/main" id="{20BCFBCE-E5F5-0941-8295-EE0F994A187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5528227"/>
            <a:ext cx="2139169" cy="156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4961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B53FB4D8-1F0D-FD40-AFA4-58A6917FF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1928" y="87463"/>
            <a:ext cx="3380071" cy="2060023"/>
          </a:xfrm>
        </p:spPr>
        <p:txBody>
          <a:bodyPr/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856F5530-633C-3D46-8FA0-06D7365F8B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" y="87463"/>
            <a:ext cx="8607950" cy="6639339"/>
          </a:xfrm>
        </p:spPr>
        <p:txBody>
          <a:bodyPr/>
          <a:lstStyle>
            <a:lvl2pPr marL="685800" indent="-228600">
              <a:buFontTx/>
              <a:buBlip>
                <a:blip r:embed="rId2"/>
              </a:buBlip>
              <a:defRPr/>
            </a:lvl2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pic>
        <p:nvPicPr>
          <p:cNvPr id="8" name="圖片 7" descr="一張含有 個人, 服飾, 白色, 女性 的圖片&#10;&#10;自動產生的描述">
            <a:extLst>
              <a:ext uri="{FF2B5EF4-FFF2-40B4-BE49-F238E27FC236}">
                <a16:creationId xmlns:a16="http://schemas.microsoft.com/office/drawing/2014/main" id="{9EF13FDE-925A-CB46-91FF-42F20BB7DBD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flipH="1">
            <a:off x="9896284" y="4584148"/>
            <a:ext cx="2295716" cy="2273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3303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 descr="一張含有 電子用品, 監視器, 顯示, 膝上型電腦 的圖片&#10;&#10;自動產生的描述">
            <a:extLst>
              <a:ext uri="{FF2B5EF4-FFF2-40B4-BE49-F238E27FC236}">
                <a16:creationId xmlns:a16="http://schemas.microsoft.com/office/drawing/2014/main" id="{5B266F2E-5A4C-8D4E-A1FE-ABA17824D7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59567" y="-285390"/>
            <a:ext cx="11362545" cy="6938857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54046" y="365125"/>
            <a:ext cx="9788577" cy="813789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Source Han Sans TW Normal" panose="020B0400000000000000" pitchFamily="34" charset="-128"/>
                <a:ea typeface="Source Han Sans TW Normal" panose="020B0400000000000000" pitchFamily="34" charset="-128"/>
              </a:defRPr>
            </a:lvl1pPr>
          </a:lstStyle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2362200" y="1178915"/>
            <a:ext cx="8880423" cy="4667250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defRPr>
            </a:lvl1pPr>
            <a:lvl2pPr marL="685800" indent="-228600">
              <a:buFontTx/>
              <a:buBlip>
                <a:blip r:embed="rId3"/>
              </a:buBlip>
              <a:defRPr b="0" i="0">
                <a:solidFill>
                  <a:schemeClr val="bg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defRPr>
            </a:lvl2pPr>
            <a:lvl3pPr>
              <a:defRPr b="0" i="0">
                <a:solidFill>
                  <a:schemeClr val="bg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defRPr>
            </a:lvl3pPr>
            <a:lvl4pPr>
              <a:defRPr b="0" i="0">
                <a:solidFill>
                  <a:schemeClr val="bg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defRPr>
            </a:lvl4pPr>
            <a:lvl5pPr>
              <a:defRPr b="0" i="0">
                <a:solidFill>
                  <a:schemeClr val="bg1"/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defRPr>
            </a:lvl5pPr>
          </a:lstStyle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pic>
        <p:nvPicPr>
          <p:cNvPr id="8" name="圖片 7" descr="一張含有 個人, 服飾, 室內, 女性 的圖片&#10;&#10;自動產生的描述">
            <a:extLst>
              <a:ext uri="{FF2B5EF4-FFF2-40B4-BE49-F238E27FC236}">
                <a16:creationId xmlns:a16="http://schemas.microsoft.com/office/drawing/2014/main" id="{E04FF070-017C-D54E-9F7A-DC1B9D10E47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79513" y="3354363"/>
            <a:ext cx="2362200" cy="35179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15236E21-2F41-C04B-8F28-0941118FAA9D}"/>
              </a:ext>
            </a:extLst>
          </p:cNvPr>
          <p:cNvSpPr/>
          <p:nvPr userDrawn="1"/>
        </p:nvSpPr>
        <p:spPr>
          <a:xfrm>
            <a:off x="0" y="6595264"/>
            <a:ext cx="7315200" cy="276999"/>
          </a:xfrm>
          <a:prstGeom prst="rect">
            <a:avLst/>
          </a:prstGeom>
          <a:solidFill>
            <a:srgbClr val="FFFFFF">
              <a:alpha val="47059"/>
            </a:srgbClr>
          </a:solidFill>
        </p:spPr>
        <p:txBody>
          <a:bodyPr wrap="square">
            <a:spAutoFit/>
          </a:bodyPr>
          <a:lstStyle/>
          <a:p>
            <a:r>
              <a:rPr lang="zh-CN" altLang="en-US" sz="1200">
                <a:solidFill>
                  <a:schemeClr val="bg2">
                    <a:lumMod val="50000"/>
                  </a:schemeClr>
                </a:solidFill>
                <a:latin typeface="Source Han Sans TC Light" panose="020B0300000000000000" pitchFamily="34" charset="-128"/>
                <a:ea typeface="Source Han Sans TC Light" panose="020B0300000000000000" pitchFamily="34" charset="-128"/>
              </a:rPr>
              <a:t>圖片來源：</a:t>
            </a:r>
            <a:r>
              <a:rPr lang="en-US" altLang="zh-TW" sz="1200">
                <a:solidFill>
                  <a:schemeClr val="bg2">
                    <a:lumMod val="50000"/>
                  </a:schemeClr>
                </a:solidFill>
                <a:latin typeface="Source Han Sans TC Light" panose="020B0300000000000000" pitchFamily="34" charset="-128"/>
                <a:ea typeface="Source Han Sans TC Light" panose="020B0300000000000000" pitchFamily="34" charset="-128"/>
              </a:rPr>
              <a:t>https://</a:t>
            </a:r>
            <a:r>
              <a:rPr lang="en-US" altLang="zh-TW" sz="1200" err="1">
                <a:solidFill>
                  <a:schemeClr val="bg2">
                    <a:lumMod val="50000"/>
                  </a:schemeClr>
                </a:solidFill>
                <a:latin typeface="Source Han Sans TC Light" panose="020B0300000000000000" pitchFamily="34" charset="-128"/>
                <a:ea typeface="Source Han Sans TC Light" panose="020B0300000000000000" pitchFamily="34" charset="-128"/>
              </a:rPr>
              <a:t>www.hiclipart.com</a:t>
            </a:r>
            <a:r>
              <a:rPr lang="en-US" altLang="zh-TW" sz="1200">
                <a:solidFill>
                  <a:schemeClr val="bg2">
                    <a:lumMod val="50000"/>
                  </a:schemeClr>
                </a:solidFill>
                <a:latin typeface="Source Han Sans TC Light" panose="020B0300000000000000" pitchFamily="34" charset="-128"/>
                <a:ea typeface="Source Han Sans TC Light" panose="020B0300000000000000" pitchFamily="34" charset="-128"/>
              </a:rPr>
              <a:t>/free-transparent-background-</a:t>
            </a:r>
            <a:r>
              <a:rPr lang="en-US" altLang="zh-TW" sz="1200" err="1">
                <a:solidFill>
                  <a:schemeClr val="bg2">
                    <a:lumMod val="50000"/>
                  </a:schemeClr>
                </a:solidFill>
                <a:latin typeface="Source Han Sans TC Light" panose="020B0300000000000000" pitchFamily="34" charset="-128"/>
                <a:ea typeface="Source Han Sans TC Light" panose="020B0300000000000000" pitchFamily="34" charset="-128"/>
              </a:rPr>
              <a:t>png</a:t>
            </a:r>
            <a:r>
              <a:rPr lang="en-US" altLang="zh-TW" sz="1200">
                <a:solidFill>
                  <a:schemeClr val="bg2">
                    <a:lumMod val="50000"/>
                  </a:schemeClr>
                </a:solidFill>
                <a:latin typeface="Source Han Sans TC Light" panose="020B0300000000000000" pitchFamily="34" charset="-128"/>
                <a:ea typeface="Source Han Sans TC Light" panose="020B0300000000000000" pitchFamily="34" charset="-128"/>
              </a:rPr>
              <a:t>-clipart-</a:t>
            </a:r>
            <a:r>
              <a:rPr lang="en-US" altLang="zh-TW" sz="1200" err="1">
                <a:solidFill>
                  <a:schemeClr val="bg2">
                    <a:lumMod val="50000"/>
                  </a:schemeClr>
                </a:solidFill>
                <a:latin typeface="Source Han Sans TC Light" panose="020B0300000000000000" pitchFamily="34" charset="-128"/>
                <a:ea typeface="Source Han Sans TC Light" panose="020B0300000000000000" pitchFamily="34" charset="-128"/>
              </a:rPr>
              <a:t>dwxzu</a:t>
            </a:r>
            <a:endParaRPr lang="zh-TW" altLang="en-US" sz="1200">
              <a:solidFill>
                <a:schemeClr val="bg2">
                  <a:lumMod val="50000"/>
                </a:schemeClr>
              </a:solidFill>
              <a:latin typeface="Source Han Sans TC Light" panose="020B0300000000000000" pitchFamily="34" charset="-128"/>
              <a:ea typeface="Source Han Sans T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76889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pic>
        <p:nvPicPr>
          <p:cNvPr id="5" name="圖片 4" descr="一張含有 動物, 爬蟲動物 的圖片&#10;&#10;自動產生的描述">
            <a:extLst>
              <a:ext uri="{FF2B5EF4-FFF2-40B4-BE49-F238E27FC236}">
                <a16:creationId xmlns:a16="http://schemas.microsoft.com/office/drawing/2014/main" id="{6E99E8B0-92C1-2B40-92AE-921990EF51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32634" y="-51266"/>
            <a:ext cx="2159366" cy="187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662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kumimoji="1" lang="zh-TW" altLang="en-US" dirty="0"/>
              <a:t>按一下以編輯母片文字樣式</a:t>
            </a:r>
          </a:p>
          <a:p>
            <a:pPr lvl="1"/>
            <a:r>
              <a:rPr kumimoji="1" lang="zh-TW" altLang="en-US" dirty="0"/>
              <a:t>第二層</a:t>
            </a:r>
          </a:p>
          <a:p>
            <a:pPr lvl="2"/>
            <a:r>
              <a:rPr kumimoji="1" lang="zh-TW" altLang="en-US" dirty="0"/>
              <a:t>第三層</a:t>
            </a:r>
          </a:p>
          <a:p>
            <a:pPr lvl="3"/>
            <a:r>
              <a:rPr kumimoji="1" lang="zh-TW" altLang="en-US" dirty="0"/>
              <a:t>第四層</a:t>
            </a:r>
          </a:p>
          <a:p>
            <a:pPr lvl="4"/>
            <a:r>
              <a:rPr kumimoji="1" lang="zh-TW" altLang="en-US" dirty="0"/>
              <a:t>第五層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5C02FDF4-5FA2-6549-831E-4596435BDC97}"/>
              </a:ext>
            </a:extLst>
          </p:cNvPr>
          <p:cNvSpPr txBox="1"/>
          <p:nvPr userDrawn="1"/>
        </p:nvSpPr>
        <p:spPr>
          <a:xfrm>
            <a:off x="3846576" y="6308079"/>
            <a:ext cx="44988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創作共用</a:t>
            </a:r>
            <a:r>
              <a:rPr lang="en-US" altLang="zh-TW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-</a:t>
            </a:r>
            <a:r>
              <a:rPr lang="zh-TW" altLang="en-US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姓名   標示</a:t>
            </a:r>
            <a:r>
              <a:rPr lang="en-US" altLang="zh-TW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-</a:t>
            </a:r>
            <a:r>
              <a:rPr lang="zh-TW" altLang="en-US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非商業性</a:t>
            </a:r>
            <a:r>
              <a:rPr lang="en-US" altLang="zh-TW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-</a:t>
            </a:r>
            <a:r>
              <a:rPr lang="zh-TW" altLang="en-US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相同方式分享</a:t>
            </a:r>
            <a:endParaRPr kumimoji="1" lang="zh-TW" altLang="en-US" sz="1200" b="0" i="0">
              <a:solidFill>
                <a:schemeClr val="tx1">
                  <a:lumMod val="50000"/>
                  <a:lumOff val="50000"/>
                </a:schemeClr>
              </a:solidFill>
              <a:latin typeface="Source Han Sans TW Light" panose="020B0300000000000000" pitchFamily="34" charset="-128"/>
              <a:ea typeface="Source Han Sans TW Light" panose="020B0300000000000000" pitchFamily="34" charset="-128"/>
            </a:endParaRPr>
          </a:p>
          <a:p>
            <a:pPr algn="ctr"/>
            <a:r>
              <a:rPr kumimoji="1" lang="en-US" altLang="zh-TW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CC-BY-NC-SA</a:t>
            </a:r>
            <a:endParaRPr kumimoji="1" lang="zh-TW" altLang="en-US" sz="1200" b="0" i="0">
              <a:solidFill>
                <a:schemeClr val="tx1">
                  <a:lumMod val="50000"/>
                  <a:lumOff val="50000"/>
                </a:schemeClr>
              </a:solidFill>
              <a:latin typeface="Source Han Sans TW Light" panose="020B0300000000000000" pitchFamily="34" charset="-128"/>
              <a:ea typeface="Source Han Sans TW Light" panose="020B0300000000000000" pitchFamily="34" charset="-128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E801100-9E2E-EA4A-9A67-5343332D3EF0}"/>
              </a:ext>
            </a:extLst>
          </p:cNvPr>
          <p:cNvSpPr txBox="1"/>
          <p:nvPr userDrawn="1"/>
        </p:nvSpPr>
        <p:spPr>
          <a:xfrm>
            <a:off x="629963" y="6424410"/>
            <a:ext cx="2292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中正大學</a:t>
            </a:r>
            <a:r>
              <a:rPr kumimoji="1" lang="zh-TW" altLang="en-US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 </a:t>
            </a:r>
            <a:r>
              <a:rPr kumimoji="1" lang="en-US" altLang="zh-TW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– </a:t>
            </a:r>
            <a:r>
              <a:rPr kumimoji="1" lang="zh-CN" altLang="en-US" sz="1200" b="0" i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t>羅習五</a:t>
            </a:r>
            <a:endParaRPr kumimoji="1" lang="zh-TW" altLang="en-US" sz="1200" b="0" i="0">
              <a:solidFill>
                <a:schemeClr val="tx1">
                  <a:lumMod val="50000"/>
                  <a:lumOff val="50000"/>
                </a:schemeClr>
              </a:solidFill>
              <a:latin typeface="Source Han Sans TW Light" panose="020B0300000000000000" pitchFamily="34" charset="-128"/>
              <a:ea typeface="Source Han Sans TW Light" panose="020B0300000000000000" pitchFamily="34" charset="-128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80ED4327-E689-C34A-B8B5-61E7E87F62CB}"/>
              </a:ext>
            </a:extLst>
          </p:cNvPr>
          <p:cNvSpPr txBox="1"/>
          <p:nvPr userDrawn="1"/>
        </p:nvSpPr>
        <p:spPr>
          <a:xfrm>
            <a:off x="9110546" y="6356350"/>
            <a:ext cx="2243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D542A3-F8C0-B840-81BE-178D77014D2C}" type="slidenum">
              <a:rPr kumimoji="1" lang="zh-TW" altLang="en-US" b="0" i="0" smtClean="0">
                <a:solidFill>
                  <a:schemeClr val="bg2">
                    <a:lumMod val="25000"/>
                  </a:schemeClr>
                </a:solidFill>
                <a:latin typeface="Source Han Sans TW Light" panose="020B0300000000000000" pitchFamily="34" charset="-128"/>
                <a:ea typeface="Source Han Sans TW Light" panose="020B0300000000000000" pitchFamily="34" charset="-128"/>
              </a:rPr>
              <a:pPr algn="r"/>
              <a:t>‹#›</a:t>
            </a:fld>
            <a:endParaRPr kumimoji="1" lang="zh-TW" altLang="en-US" b="0" i="0">
              <a:solidFill>
                <a:schemeClr val="bg2">
                  <a:lumMod val="25000"/>
                </a:schemeClr>
              </a:solidFill>
              <a:latin typeface="Source Han Sans TW Light" panose="020B0300000000000000" pitchFamily="34" charset="-128"/>
              <a:ea typeface="Source Han Sans TW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69084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5" r:id="rId3"/>
    <p:sldLayoutId id="2147483662" r:id="rId4"/>
    <p:sldLayoutId id="2147483677" r:id="rId5"/>
    <p:sldLayoutId id="2147483681" r:id="rId6"/>
    <p:sldLayoutId id="2147483679" r:id="rId7"/>
    <p:sldLayoutId id="2147483672" r:id="rId8"/>
    <p:sldLayoutId id="2147483664" r:id="rId9"/>
    <p:sldLayoutId id="2147483665" r:id="rId10"/>
    <p:sldLayoutId id="2147483678" r:id="rId11"/>
    <p:sldLayoutId id="2147483666" r:id="rId12"/>
    <p:sldLayoutId id="2147483667" r:id="rId13"/>
    <p:sldLayoutId id="2147483680" r:id="rId14"/>
    <p:sldLayoutId id="2147483668" r:id="rId15"/>
    <p:sldLayoutId id="2147483669" r:id="rId16"/>
    <p:sldLayoutId id="2147483670" r:id="rId17"/>
    <p:sldLayoutId id="2147483671" r:id="rId18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Source Han Sans TW Light" panose="020B0300000000000000" pitchFamily="34" charset="-128"/>
          <a:ea typeface="Source Han Sans TW Light" panose="020B0300000000000000" pitchFamily="34" charset="-128"/>
          <a:cs typeface="+mj-cs"/>
        </a:defRPr>
      </a:lvl1pPr>
    </p:titleStyle>
    <p:bodyStyle>
      <a:lvl1pPr marL="457200" indent="-457200" algn="l" defTabSz="914400" rtl="0" eaLnBrk="1" latinLnBrk="0" hangingPunct="1">
        <a:lnSpc>
          <a:spcPct val="90000"/>
        </a:lnSpc>
        <a:spcBef>
          <a:spcPts val="1000"/>
        </a:spcBef>
        <a:buFontTx/>
        <a:buBlip>
          <a:blip r:embed="rId20"/>
        </a:buBlip>
        <a:defRPr sz="2800" b="0" i="0" kern="1200">
          <a:solidFill>
            <a:schemeClr val="accent5">
              <a:lumMod val="50000"/>
            </a:schemeClr>
          </a:solidFill>
          <a:latin typeface="Source Han Sans TW Light" panose="020B0300000000000000" pitchFamily="34" charset="-128"/>
          <a:ea typeface="Source Han Sans TW Light" panose="020B03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21"/>
        </a:buBlip>
        <a:defRPr sz="2400" b="0" i="0" kern="1200">
          <a:solidFill>
            <a:schemeClr val="accent6">
              <a:lumMod val="50000"/>
            </a:schemeClr>
          </a:solidFill>
          <a:latin typeface="Source Han Sans TW Light" panose="020B0300000000000000" pitchFamily="34" charset="-128"/>
          <a:ea typeface="Source Han Sans TW Light" panose="020B03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22"/>
        </a:buBlip>
        <a:defRPr sz="2000" b="0" i="0" kern="1200">
          <a:solidFill>
            <a:srgbClr val="7030A0"/>
          </a:solidFill>
          <a:latin typeface="Source Han Sans TW Light" panose="020B0300000000000000" pitchFamily="34" charset="-128"/>
          <a:ea typeface="Source Han Sans TW Light" panose="020B03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23"/>
        </a:buBlip>
        <a:defRPr sz="1800" b="0" i="0" kern="1200">
          <a:solidFill>
            <a:schemeClr val="accent2">
              <a:lumMod val="50000"/>
            </a:schemeClr>
          </a:solidFill>
          <a:latin typeface="Source Han Sans TW Light" panose="020B0300000000000000" pitchFamily="34" charset="-128"/>
          <a:ea typeface="Source Han Sans TW Light" panose="020B03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Source Han Sans TW Light" panose="020B0300000000000000" pitchFamily="34" charset="-128"/>
          <a:ea typeface="Source Han Sans TW Light" panose="020B03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B3116EEC-508C-734A-8FAE-DFE76878CB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3426" y="1703672"/>
            <a:ext cx="11118574" cy="3385163"/>
          </a:xfrm>
        </p:spPr>
        <p:txBody>
          <a:bodyPr/>
          <a:lstStyle/>
          <a:p>
            <a:r>
              <a:rPr kumimoji="1" lang="en-US" altLang="zh-TW" sz="9600" dirty="0"/>
              <a:t>Ch05.02</a:t>
            </a:r>
            <a:br>
              <a:rPr kumimoji="1" lang="en-US" altLang="zh-TW" sz="9600" dirty="0"/>
            </a:br>
            <a:r>
              <a:rPr kumimoji="1" lang="zh-CN" altLang="en-US" sz="9600" dirty="0"/>
              <a:t>料想外的邂逅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8689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0429A6BD-1123-9C4E-B652-4E9F985D03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/>
              <a:t>正式開始</a:t>
            </a:r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75719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2A1EA3-515E-8B46-B0A6-99DD00F86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章節特色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92BDAAF-3120-FA4F-A6DF-A341EBFE1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有比</a:t>
            </a:r>
            <a:r>
              <a:rPr kumimoji="1" lang="en-US" altLang="zh-TW" dirty="0" err="1"/>
              <a:t>atomic_load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atomic_store</a:t>
            </a:r>
            <a:r>
              <a:rPr kumimoji="1" lang="zh-CN" altLang="en-US" dirty="0"/>
              <a:t>更好用的指令</a:t>
            </a:r>
            <a:endParaRPr kumimoji="1" lang="en-US" altLang="zh-TW" dirty="0"/>
          </a:p>
          <a:p>
            <a:r>
              <a:rPr kumimoji="1" lang="zh-TW" altLang="en-US" dirty="0"/>
              <a:t>使用自行設計的「有效率的」自旋鎖（</a:t>
            </a:r>
            <a:r>
              <a:rPr kumimoji="1" lang="en-US" altLang="zh-TW" dirty="0"/>
              <a:t>spinlock</a:t>
            </a:r>
            <a:r>
              <a:rPr kumimoji="1" lang="zh-TW" altLang="en-US" dirty="0"/>
              <a:t>）</a:t>
            </a:r>
            <a:endParaRPr kumimoji="1" lang="en-US" altLang="zh-TW" dirty="0"/>
          </a:p>
          <a:p>
            <a:r>
              <a:rPr kumimoji="1" lang="zh-TW" altLang="en-US" dirty="0"/>
              <a:t>了解</a:t>
            </a:r>
            <a:r>
              <a:rPr kumimoji="1" lang="en-US" altLang="zh-TW" dirty="0" err="1"/>
              <a:t>compare_exchange</a:t>
            </a:r>
            <a:r>
              <a:rPr kumimoji="1" lang="en-US" altLang="zh-TW" dirty="0"/>
              <a:t>()</a:t>
            </a:r>
            <a:r>
              <a:rPr kumimoji="1" lang="zh-CN" altLang="en-US" dirty="0"/>
              <a:t>的含義</a:t>
            </a:r>
            <a:endParaRPr kumimoji="1" lang="en-US" altLang="zh-CN" dirty="0"/>
          </a:p>
          <a:p>
            <a:r>
              <a:rPr kumimoji="1" lang="zh-CN" altLang="en-US" dirty="0"/>
              <a:t>知道對每一個帳戶單獨上鎖比較好</a:t>
            </a:r>
            <a:endParaRPr kumimoji="1" lang="en-US" altLang="zh-CN" dirty="0"/>
          </a:p>
          <a:p>
            <a:r>
              <a:rPr kumimoji="1" lang="zh-CN" altLang="en-US" dirty="0"/>
              <a:t>約略的介紹「</a:t>
            </a:r>
            <a:r>
              <a:rPr kumimoji="1" lang="en-US" altLang="zh-CN" dirty="0"/>
              <a:t>deadlock</a:t>
            </a:r>
            <a:r>
              <a:rPr kumimoji="1" lang="zh-CN" altLang="en-US" dirty="0"/>
              <a:t>」死結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15879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A1232598-D153-5247-9561-F10F019A0F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atomic_load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atomic_store</a:t>
            </a:r>
            <a:r>
              <a:rPr kumimoji="1" lang="zh-CN" altLang="en-US" dirty="0"/>
              <a:t>只是確保存取記憶體是「原子性」</a:t>
            </a:r>
            <a:endParaRPr kumimoji="1" lang="en-US" altLang="zh-CN" dirty="0"/>
          </a:p>
          <a:p>
            <a:r>
              <a:rPr kumimoji="1" lang="zh-CN" altLang="en-US" dirty="0"/>
              <a:t>如果只使用上述二個指令，那麼要使用</a:t>
            </a:r>
            <a:r>
              <a:rPr kumimoji="1" lang="en-US" altLang="zh-CN" dirty="0"/>
              <a:t>Peterson’s solution</a:t>
            </a:r>
            <a:r>
              <a:rPr kumimoji="1" lang="zh-CN" altLang="en-US" dirty="0"/>
              <a:t>之類的方法</a:t>
            </a:r>
            <a:endParaRPr kumimoji="1" lang="en-US" altLang="zh-CN" dirty="0"/>
          </a:p>
          <a:p>
            <a:r>
              <a:rPr kumimoji="1" lang="en-US" altLang="zh-TW" dirty="0"/>
              <a:t>Peterson’s solution</a:t>
            </a:r>
            <a:r>
              <a:rPr kumimoji="1" lang="zh-CN" altLang="en-US" dirty="0"/>
              <a:t>雖然可以擴展到任意多的處理器，但不夠好用</a:t>
            </a:r>
            <a:endParaRPr kumimoji="1" lang="en-US" altLang="zh-CN" dirty="0"/>
          </a:p>
          <a:p>
            <a:r>
              <a:rPr kumimoji="1" lang="en-US" altLang="zh-TW" dirty="0"/>
              <a:t>CPU</a:t>
            </a:r>
            <a:r>
              <a:rPr kumimoji="1" lang="zh-CN" altLang="en-US" dirty="0"/>
              <a:t>上通常會有「讀＋修改＋寫入」之類的指令</a:t>
            </a:r>
            <a:endParaRPr kumimoji="1" lang="en-US" altLang="zh-CN" dirty="0"/>
          </a:p>
          <a:p>
            <a:pPr lvl="1"/>
            <a:r>
              <a:rPr kumimoji="1" lang="en-US" altLang="zh-TW" dirty="0" err="1"/>
              <a:t>test_n_set</a:t>
            </a:r>
            <a:r>
              <a:rPr kumimoji="1" lang="en-US" altLang="zh-TW" dirty="0"/>
              <a:t>(int *lock)</a:t>
            </a:r>
          </a:p>
          <a:p>
            <a:pPr lvl="2"/>
            <a:r>
              <a:rPr kumimoji="1" lang="zh-CN" altLang="en-US" dirty="0"/>
              <a:t>回傳</a:t>
            </a:r>
            <a:r>
              <a:rPr kumimoji="1" lang="en-US" altLang="zh-CN" dirty="0"/>
              <a:t>lock</a:t>
            </a:r>
            <a:r>
              <a:rPr kumimoji="1" lang="zh-CN" altLang="en-US" dirty="0"/>
              <a:t>舊的值</a:t>
            </a:r>
            <a:endParaRPr kumimoji="1" lang="en-US" altLang="zh-CN" dirty="0"/>
          </a:p>
          <a:p>
            <a:pPr lvl="2"/>
            <a:r>
              <a:rPr kumimoji="1" lang="zh-TW" altLang="en-US" dirty="0"/>
              <a:t>並將</a:t>
            </a:r>
            <a:r>
              <a:rPr kumimoji="1" lang="en-US" altLang="zh-TW" dirty="0"/>
              <a:t>lock</a:t>
            </a:r>
            <a:r>
              <a:rPr kumimoji="1" lang="zh-CN" altLang="en-US" dirty="0"/>
              <a:t>設定為「</a:t>
            </a:r>
            <a:r>
              <a:rPr kumimoji="1" lang="en-US" altLang="zh-CN" dirty="0"/>
              <a:t>1</a:t>
            </a:r>
            <a:r>
              <a:rPr kumimoji="1" lang="zh-CN" altLang="en-US" dirty="0"/>
              <a:t>」</a:t>
            </a:r>
            <a:endParaRPr kumimoji="1" lang="en-US" altLang="zh-CN" dirty="0"/>
          </a:p>
          <a:p>
            <a:pPr lvl="1"/>
            <a:r>
              <a:rPr kumimoji="1" lang="en-US" altLang="zh-TW" dirty="0" err="1"/>
              <a:t>atomic_swap</a:t>
            </a:r>
            <a:r>
              <a:rPr kumimoji="1" lang="en-US" altLang="zh-TW" dirty="0"/>
              <a:t>(int *a, int *b)</a:t>
            </a:r>
          </a:p>
          <a:p>
            <a:pPr lvl="2"/>
            <a:r>
              <a:rPr kumimoji="1" lang="zh-CN" altLang="en-US" dirty="0"/>
              <a:t>使用方法與上面類似，將</a:t>
            </a:r>
            <a:r>
              <a:rPr kumimoji="1" lang="en-US" altLang="zh-CN" dirty="0"/>
              <a:t>b</a:t>
            </a:r>
            <a:r>
              <a:rPr kumimoji="1" lang="zh-CN" altLang="en-US" dirty="0"/>
              <a:t>設定為「</a:t>
            </a:r>
            <a:r>
              <a:rPr kumimoji="1" lang="en-US" altLang="zh-CN" dirty="0"/>
              <a:t>1</a:t>
            </a:r>
            <a:r>
              <a:rPr kumimoji="1" lang="zh-CN" altLang="en-US" dirty="0"/>
              <a:t>」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上述二個指令會不斷不斷的存取記憶體</a:t>
            </a:r>
            <a:endParaRPr kumimoji="1" lang="zh-TW" altLang="en-US" dirty="0"/>
          </a:p>
        </p:txBody>
      </p:sp>
      <p:sp>
        <p:nvSpPr>
          <p:cNvPr id="4" name="標題 3">
            <a:extLst>
              <a:ext uri="{FF2B5EF4-FFF2-40B4-BE49-F238E27FC236}">
                <a16:creationId xmlns:a16="http://schemas.microsoft.com/office/drawing/2014/main" id="{75DF8E2A-1FC0-6F48-BD30-7D7476943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指令</a:t>
            </a:r>
          </a:p>
        </p:txBody>
      </p:sp>
    </p:spTree>
    <p:extLst>
      <p:ext uri="{BB962C8B-B14F-4D97-AF65-F5344CB8AC3E}">
        <p14:creationId xmlns:p14="http://schemas.microsoft.com/office/powerpoint/2010/main" val="1343636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DA4AECDC-53E1-FD49-96E2-1B6B775D57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" altLang="zh-TW" sz="2400" dirty="0" err="1">
                <a:solidFill>
                  <a:srgbClr val="0F68A0"/>
                </a:solidFill>
                <a:latin typeface="Menlo" panose="020B0609030804020204" pitchFamily="49" charset="0"/>
              </a:rPr>
              <a:t>atomic_int</a:t>
            </a:r>
            <a:r>
              <a:rPr lang="en" altLang="zh-TW" sz="2400" dirty="0">
                <a:solidFill>
                  <a:srgbClr val="0F68A0"/>
                </a:solidFill>
                <a:latin typeface="Menlo" panose="020B0609030804020204" pitchFamily="49" charset="0"/>
              </a:rPr>
              <a:t> lock=</a:t>
            </a:r>
            <a:r>
              <a:rPr lang="en" altLang="zh-TW" sz="2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sz="2400" dirty="0">
                <a:solidFill>
                  <a:srgbClr val="0F68A0"/>
                </a:solidFill>
                <a:latin typeface="Menlo" panose="020B0609030804020204" pitchFamily="49" charset="0"/>
              </a:rPr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2400" b="1" dirty="0">
                <a:solidFill>
                  <a:srgbClr val="9B2393"/>
                </a:solidFill>
                <a:latin typeface="Menlo" panose="020B0609030804020204" pitchFamily="49" charset="0"/>
              </a:rPr>
              <a:t>void</a:t>
            </a:r>
            <a:r>
              <a:rPr lang="en" altLang="zh-TW" sz="2400" dirty="0">
                <a:solidFill>
                  <a:srgbClr val="0F68A0"/>
                </a:solidFill>
                <a:latin typeface="Menlo" panose="020B0609030804020204" pitchFamily="49" charset="0"/>
              </a:rPr>
              <a:t> spinlock()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2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sz="2400" b="1" dirty="0">
                <a:solidFill>
                  <a:srgbClr val="9B2393"/>
                </a:solidFill>
                <a:latin typeface="Menlo" panose="020B0609030804020204" pitchFamily="49" charset="0"/>
              </a:rPr>
              <a:t>while</a:t>
            </a:r>
            <a:r>
              <a:rPr lang="en" altLang="zh-TW" sz="24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" altLang="zh-TW" sz="2400" dirty="0" err="1">
                <a:solidFill>
                  <a:srgbClr val="000000"/>
                </a:solidFill>
                <a:latin typeface="Menlo" panose="020B0609030804020204" pitchFamily="49" charset="0"/>
              </a:rPr>
              <a:t>test_n_set</a:t>
            </a:r>
            <a:r>
              <a:rPr lang="en" altLang="zh-TW" sz="2400" dirty="0">
                <a:solidFill>
                  <a:srgbClr val="000000"/>
                </a:solidFill>
                <a:latin typeface="Menlo" panose="020B0609030804020204" pitchFamily="49" charset="0"/>
              </a:rPr>
              <a:t>(lock) == </a:t>
            </a:r>
            <a:r>
              <a:rPr lang="en" altLang="zh-TW" sz="2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" altLang="zh-TW" sz="24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2400" dirty="0">
                <a:solidFill>
                  <a:srgbClr val="000000"/>
                </a:solidFill>
                <a:latin typeface="Menlo" panose="020B0609030804020204" pitchFamily="49" charset="0"/>
              </a:rPr>
              <a:t>        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2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2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240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endParaRPr lang="en" altLang="zh-TW" sz="2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TW" sz="2400" b="1" dirty="0">
                <a:solidFill>
                  <a:srgbClr val="9B2393"/>
                </a:solidFill>
                <a:latin typeface="Menlo" panose="020B0609030804020204" pitchFamily="49" charset="0"/>
              </a:rPr>
              <a:t>void</a:t>
            </a:r>
            <a:r>
              <a:rPr lang="en" altLang="zh-TW" sz="2400" dirty="0">
                <a:solidFill>
                  <a:srgbClr val="0F68A0"/>
                </a:solidFill>
                <a:latin typeface="Menlo" panose="020B0609030804020204" pitchFamily="49" charset="0"/>
              </a:rPr>
              <a:t> </a:t>
            </a:r>
            <a:r>
              <a:rPr lang="en" altLang="zh-TW" sz="2400" dirty="0" err="1">
                <a:solidFill>
                  <a:srgbClr val="0F68A0"/>
                </a:solidFill>
                <a:latin typeface="Menlo" panose="020B0609030804020204" pitchFamily="49" charset="0"/>
              </a:rPr>
              <a:t>spinunlock</a:t>
            </a:r>
            <a:r>
              <a:rPr lang="en" altLang="zh-TW" sz="2400" dirty="0">
                <a:solidFill>
                  <a:srgbClr val="0F68A0"/>
                </a:solidFill>
                <a:latin typeface="Menlo" panose="020B0609030804020204" pitchFamily="49" charset="0"/>
              </a:rPr>
              <a:t>()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2400" dirty="0">
                <a:solidFill>
                  <a:srgbClr val="000000"/>
                </a:solidFill>
                <a:latin typeface="Menlo" panose="020B0609030804020204" pitchFamily="49" charset="0"/>
              </a:rPr>
              <a:t>    lock = </a:t>
            </a:r>
            <a:r>
              <a:rPr lang="en" altLang="zh-TW" sz="2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sz="2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2400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7B4B989D-008B-1041-88FC-179759435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實現示意</a:t>
            </a:r>
          </a:p>
        </p:txBody>
      </p:sp>
    </p:spTree>
    <p:extLst>
      <p:ext uri="{BB962C8B-B14F-4D97-AF65-F5344CB8AC3E}">
        <p14:creationId xmlns:p14="http://schemas.microsoft.com/office/powerpoint/2010/main" val="5513740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CBEA4D4B-ED32-5445-AF19-3338940D2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程式目的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E403FA37-733B-344C-BD60-4AA145DCCD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TW" altLang="en-US" dirty="0"/>
              <a:t>假設我們要設計一個簡單的銀行轉帳系統</a:t>
            </a:r>
            <a:endParaRPr kumimoji="1" lang="en-US" altLang="zh-TW" dirty="0"/>
          </a:p>
          <a:p>
            <a:pPr>
              <a:lnSpc>
                <a:spcPct val="150000"/>
              </a:lnSpc>
            </a:pPr>
            <a:r>
              <a:rPr kumimoji="1" lang="zh-TW" altLang="en-US" dirty="0"/>
              <a:t>每一個處理器都是一個銀行的行員，假設有</a:t>
            </a:r>
            <a:r>
              <a:rPr kumimoji="1" lang="en-US" altLang="zh-TW" dirty="0"/>
              <a:t>X</a:t>
            </a:r>
            <a:r>
              <a:rPr kumimoji="1" lang="zh-CN" altLang="en-US" dirty="0"/>
              <a:t>個</a:t>
            </a:r>
            <a:endParaRPr kumimoji="1" lang="en-US" altLang="zh-TW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假設共有</a:t>
            </a:r>
            <a:r>
              <a:rPr kumimoji="1" lang="en-US" altLang="zh-CN" dirty="0">
                <a:solidFill>
                  <a:srgbClr val="FF0000"/>
                </a:solidFill>
              </a:rPr>
              <a:t>10X</a:t>
            </a:r>
            <a:r>
              <a:rPr kumimoji="1" lang="zh-CN" altLang="en-US" dirty="0"/>
              <a:t>個客戶，每個客戶的戶頭內都有</a:t>
            </a:r>
            <a:r>
              <a:rPr kumimoji="1" lang="en-US" altLang="zh-CN" dirty="0"/>
              <a:t>10</a:t>
            </a:r>
            <a:r>
              <a:rPr kumimoji="1" lang="zh-CN" altLang="en-US" dirty="0"/>
              <a:t>萬元</a:t>
            </a:r>
            <a:endParaRPr kumimoji="1" lang="en-US" altLang="zh-CN" dirty="0"/>
          </a:p>
          <a:p>
            <a:pPr>
              <a:lnSpc>
                <a:spcPct val="150000"/>
              </a:lnSpc>
            </a:pPr>
            <a:r>
              <a:rPr kumimoji="1" lang="zh-CN" altLang="en-US" dirty="0"/>
              <a:t>隨機轉帳，從任意一個客戶的戶頭轉帳到另一個客戶的戶頭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05643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2E16B0-F54C-D54F-865D-B3A1C0875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每一個行員做下列事情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B2B290E-CB41-2948-8439-42A0C8DD5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3047"/>
            <a:ext cx="10995212" cy="4942728"/>
          </a:xfrm>
        </p:spPr>
        <p:txBody>
          <a:bodyPr>
            <a:normAutofit fontScale="40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如果轉出和轉入的戶頭是一樣的，那麼就下一個迴圈（等於這次不用做）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b="1" dirty="0">
                <a:solidFill>
                  <a:srgbClr val="9B2393"/>
                </a:solidFill>
                <a:latin typeface="Menlo" panose="020B0609030804020204" pitchFamily="49" charset="0"/>
              </a:rPr>
              <a:t>if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(source ==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dest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</a:t>
            </a:r>
            <a:r>
              <a:rPr lang="en" altLang="zh-TW" b="1" dirty="0">
                <a:solidFill>
                  <a:srgbClr val="9B2393"/>
                </a:solidFill>
                <a:latin typeface="Menlo" panose="020B0609030804020204" pitchFamily="49" charset="0"/>
              </a:rPr>
              <a:t>continue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  <a:b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</a:br>
            <a:endParaRPr lang="en" altLang="zh-TW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        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避免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deadlock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，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例如二個行員一個要從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A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轉到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B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，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另一個要從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B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轉到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A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，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如果第一個行員先鎖定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A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，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第二個行員先鎖定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B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，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那麼他們都會無法繼續往下處理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請試著把底下這二行拿掉看看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        </a:t>
            </a: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底下程式碼確保鎖定的方向是一樣的，先鎖小的再鎖大的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b="1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b="1" dirty="0">
                <a:solidFill>
                  <a:srgbClr val="9B2393"/>
                </a:solidFill>
                <a:latin typeface="Menlo" panose="020B0609030804020204" pitchFamily="49" charset="0"/>
              </a:rPr>
              <a:t>if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 (source &gt; 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dest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swap(&amp;source , &amp;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dest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開始上鎖</a:t>
            </a:r>
            <a:endParaRPr lang="zh-TW" alt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b="1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simple_spinlock_lock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(&amp;(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lock_ary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[source]));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simple_spinlock_lock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(&amp;(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lock_ary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dest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]));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        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底下程式碼從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source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轉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amount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的錢到</a:t>
            </a:r>
            <a:r>
              <a:rPr lang="en" altLang="zh-TW" dirty="0" err="1">
                <a:solidFill>
                  <a:srgbClr val="5D6C79"/>
                </a:solidFill>
                <a:latin typeface="Menlo" panose="020B0609030804020204" pitchFamily="49" charset="0"/>
              </a:rPr>
              <a:t>dest</a:t>
            </a:r>
            <a:endParaRPr lang="en" altLang="zh-TW" dirty="0">
              <a:solidFill>
                <a:srgbClr val="5D6C79"/>
              </a:solidFill>
              <a:latin typeface="Menl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bankAccount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[source]-=amount;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bankAccount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dest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]+=amount;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解鎖</a:t>
            </a:r>
            <a:endParaRPr lang="zh-TW" alt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zh-TW" altLang="en-US" b="1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simple_spinlock_unlock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(&amp;(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lock_ary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[source]));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simple_spinlock_unlock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(&amp;(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lock_ary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" altLang="zh-TW" b="1" dirty="0" err="1">
                <a:solidFill>
                  <a:srgbClr val="000000"/>
                </a:solidFill>
                <a:latin typeface="Menlo" panose="020B0609030804020204" pitchFamily="49" charset="0"/>
              </a:rPr>
              <a:t>dest</a:t>
            </a:r>
            <a:r>
              <a:rPr lang="en" altLang="zh-TW" b="1" dirty="0">
                <a:solidFill>
                  <a:srgbClr val="000000"/>
                </a:solidFill>
                <a:latin typeface="Menlo" panose="020B0609030804020204" pitchFamily="49" charset="0"/>
              </a:rPr>
              <a:t>]));</a:t>
            </a:r>
          </a:p>
          <a:p>
            <a:pPr marL="514350" indent="-514350">
              <a:buFont typeface="+mj-lt"/>
              <a:buAutoNum type="arabicPeriod"/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52508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E08E9C-3815-304F-979D-6AE1EDA83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183342"/>
          </a:xfrm>
        </p:spPr>
        <p:txBody>
          <a:bodyPr/>
          <a:lstStyle/>
          <a:p>
            <a:r>
              <a:rPr kumimoji="1" lang="zh-TW" altLang="en-US" dirty="0"/>
              <a:t>主程式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D34A679-1BF3-6C48-9D32-D6ACCABE0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32734"/>
            <a:ext cx="10515600" cy="514422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TW" altLang="en-US" sz="1400" dirty="0">
                <a:solidFill>
                  <a:srgbClr val="5D6C79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sz="1400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zh-TW" altLang="en-US" sz="1400" dirty="0">
                <a:solidFill>
                  <a:srgbClr val="5D6C79"/>
                </a:solidFill>
                <a:latin typeface="Menlo" panose="020B0609030804020204" pitchFamily="49" charset="0"/>
              </a:rPr>
              <a:t>產生執行緒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pthread_t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*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tid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 = (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pthread_t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*)malloc(</a:t>
            </a:r>
            <a:r>
              <a:rPr lang="en" altLang="zh-TW" sz="1400" b="1" dirty="0" err="1">
                <a:solidFill>
                  <a:srgbClr val="9B2393"/>
                </a:solidFill>
                <a:latin typeface="Menlo" panose="020B0609030804020204" pitchFamily="49" charset="0"/>
              </a:rPr>
              <a:t>sizeof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pthread_t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) *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numCPU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for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int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" altLang="zh-TW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&lt; </a:t>
            </a:r>
            <a:r>
              <a:rPr lang="en" altLang="zh-TW" sz="1400" b="1" dirty="0" err="1">
                <a:solidFill>
                  <a:srgbClr val="000000"/>
                </a:solidFill>
                <a:latin typeface="Menlo" panose="020B0609030804020204" pitchFamily="49" charset="0"/>
              </a:rPr>
              <a:t>numCPU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++)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sz="1400" b="1" dirty="0" err="1">
                <a:solidFill>
                  <a:srgbClr val="000000"/>
                </a:solidFill>
                <a:latin typeface="Menlo" panose="020B0609030804020204" pitchFamily="49" charset="0"/>
              </a:rPr>
              <a:t>pthread_create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(&amp;</a:t>
            </a:r>
            <a:r>
              <a:rPr lang="en" altLang="zh-TW" sz="1400" b="1" dirty="0" err="1">
                <a:solidFill>
                  <a:srgbClr val="000000"/>
                </a:solidFill>
                <a:latin typeface="Menlo" panose="020B0609030804020204" pitchFamily="49" charset="0"/>
              </a:rPr>
              <a:t>tid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" altLang="zh-TW" sz="1400" b="1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],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NULL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,(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void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 *) </a:t>
            </a:r>
            <a:r>
              <a:rPr lang="en" altLang="zh-TW" sz="1400" b="1" dirty="0" err="1">
                <a:solidFill>
                  <a:srgbClr val="000000"/>
                </a:solidFill>
                <a:latin typeface="Menlo" panose="020B0609030804020204" pitchFamily="49" charset="0"/>
              </a:rPr>
              <a:t>moneyTransfer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, (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void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*)(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long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r>
              <a:rPr lang="en" altLang="zh-TW" sz="1400" b="1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5D6C79"/>
                </a:solidFill>
                <a:latin typeface="Menlo" panose="020B0609030804020204" pitchFamily="49" charset="0"/>
              </a:rPr>
              <a:t>    //</a:t>
            </a:r>
            <a:r>
              <a:rPr lang="zh-TW" altLang="en-US" sz="1400" dirty="0">
                <a:solidFill>
                  <a:srgbClr val="5D6C79"/>
                </a:solidFill>
                <a:latin typeface="Menlo" panose="020B0609030804020204" pitchFamily="49" charset="0"/>
              </a:rPr>
              <a:t>等待執行緒完成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for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int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" altLang="zh-TW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&lt;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numCPU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++)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sz="1400" b="1" dirty="0" err="1">
                <a:solidFill>
                  <a:srgbClr val="000000"/>
                </a:solidFill>
                <a:latin typeface="Menlo" panose="020B0609030804020204" pitchFamily="49" charset="0"/>
              </a:rPr>
              <a:t>pthread_join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sz="1400" b="1" dirty="0" err="1">
                <a:solidFill>
                  <a:srgbClr val="000000"/>
                </a:solidFill>
                <a:latin typeface="Menlo" panose="020B0609030804020204" pitchFamily="49" charset="0"/>
              </a:rPr>
              <a:t>tid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" altLang="zh-TW" sz="1400" b="1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],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NULL</a:t>
            </a:r>
            <a:r>
              <a:rPr lang="en" altLang="zh-TW" sz="1400" b="1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5D6C79"/>
                </a:solidFill>
                <a:latin typeface="Menlo" panose="020B0609030804020204" pitchFamily="49" charset="0"/>
              </a:rPr>
              <a:t>    //</a:t>
            </a:r>
            <a:r>
              <a:rPr lang="zh-TW" altLang="en-US" sz="1400" dirty="0">
                <a:solidFill>
                  <a:srgbClr val="5D6C79"/>
                </a:solidFill>
                <a:latin typeface="Menlo" panose="020B0609030804020204" pitchFamily="49" charset="0"/>
              </a:rPr>
              <a:t>列印結果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    </a:t>
            </a:r>
            <a:r>
              <a:rPr lang="en" altLang="zh-TW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printf</a:t>
            </a:r>
            <a:r>
              <a:rPr lang="en" altLang="zh-TW" sz="1400" dirty="0">
                <a:solidFill>
                  <a:srgbClr val="C41A16"/>
                </a:solidFill>
                <a:latin typeface="Menlo" panose="020B0609030804020204" pitchFamily="49" charset="0"/>
              </a:rPr>
              <a:t>("</a:t>
            </a:r>
            <a:r>
              <a:rPr lang="zh-TW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下午三點，銀行關門，進行結帳</a:t>
            </a:r>
            <a:r>
              <a:rPr lang="en-US" altLang="zh-TW" sz="1400" dirty="0">
                <a:solidFill>
                  <a:srgbClr val="C41A16"/>
                </a:solidFill>
                <a:latin typeface="Menlo" panose="020B0609030804020204" pitchFamily="49" charset="0"/>
              </a:rPr>
              <a:t>\</a:t>
            </a:r>
            <a:r>
              <a:rPr lang="en" altLang="zh-TW" sz="1400" dirty="0">
                <a:solidFill>
                  <a:srgbClr val="C41A16"/>
                </a:solidFill>
                <a:latin typeface="Menlo" panose="020B0609030804020204" pitchFamily="49" charset="0"/>
              </a:rPr>
              <a:t>n");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printAccountSummary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();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long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kpi_sum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" altLang="zh-TW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for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int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" altLang="zh-TW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&lt;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numCPU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;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++)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kpi_sum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+=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kpi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[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];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printf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(YELLOW</a:t>
            </a:r>
            <a:r>
              <a:rPr lang="en" altLang="zh-TW" sz="1400" dirty="0">
                <a:solidFill>
                  <a:srgbClr val="C41A16"/>
                </a:solidFill>
                <a:latin typeface="Menlo" panose="020B0609030804020204" pitchFamily="49" charset="0"/>
              </a:rPr>
              <a:t>"</a:t>
            </a:r>
            <a:r>
              <a:rPr lang="zh-TW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共進行</a:t>
            </a:r>
            <a:r>
              <a:rPr lang="en-US" altLang="zh-TW" sz="1400" dirty="0">
                <a:solidFill>
                  <a:srgbClr val="C41A16"/>
                </a:solidFill>
                <a:latin typeface="Menlo" panose="020B0609030804020204" pitchFamily="49" charset="0"/>
              </a:rPr>
              <a:t>%.3</a:t>
            </a:r>
            <a:r>
              <a:rPr lang="en" altLang="zh-TW" sz="1400" dirty="0">
                <a:solidFill>
                  <a:srgbClr val="C41A16"/>
                </a:solidFill>
                <a:latin typeface="Menlo" panose="020B0609030804020204" pitchFamily="49" charset="0"/>
              </a:rPr>
              <a:t>f </a:t>
            </a:r>
            <a:r>
              <a:rPr lang="zh-TW" altLang="en-US" sz="1400" dirty="0">
                <a:solidFill>
                  <a:srgbClr val="C41A16"/>
                </a:solidFill>
                <a:latin typeface="Menlo" panose="020B0609030804020204" pitchFamily="49" charset="0"/>
              </a:rPr>
              <a:t>百萬次轉帳</a:t>
            </a:r>
            <a:r>
              <a:rPr lang="en-US" altLang="zh-TW" sz="1400" dirty="0">
                <a:solidFill>
                  <a:srgbClr val="C41A16"/>
                </a:solidFill>
                <a:latin typeface="Menlo" panose="020B0609030804020204" pitchFamily="49" charset="0"/>
              </a:rPr>
              <a:t>\</a:t>
            </a:r>
            <a:r>
              <a:rPr lang="en" altLang="zh-TW" sz="1400" dirty="0" err="1">
                <a:solidFill>
                  <a:srgbClr val="C41A16"/>
                </a:solidFill>
                <a:latin typeface="Menlo" panose="020B0609030804020204" pitchFamily="49" charset="0"/>
              </a:rPr>
              <a:t>n"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RESET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, ((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double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)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kpi_sum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)/</a:t>
            </a:r>
            <a:r>
              <a:rPr lang="en" altLang="zh-TW" sz="1400" dirty="0">
                <a:solidFill>
                  <a:srgbClr val="1C00CF"/>
                </a:solidFill>
                <a:latin typeface="Menlo" panose="020B0609030804020204" pitchFamily="49" charset="0"/>
              </a:rPr>
              <a:t>1000000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0" indent="0">
              <a:buNone/>
            </a:pPr>
            <a:endParaRPr kumimoji="1" lang="zh-TW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315556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C659D541-7AFF-334B-9EFE-CD7A3FC1F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預期的結果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739EFF2E-F570-B744-B30F-41E9A0B04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因為有</a:t>
            </a:r>
            <a:r>
              <a:rPr kumimoji="1" lang="en-US" altLang="zh-TW" dirty="0"/>
              <a:t>n</a:t>
            </a:r>
            <a:r>
              <a:rPr kumimoji="1" lang="zh-CN" altLang="en-US" dirty="0"/>
              <a:t>個行員，因此有</a:t>
            </a:r>
            <a:r>
              <a:rPr kumimoji="1" lang="zh-TW" altLang="en-US" dirty="0"/>
              <a:t>（</a:t>
            </a:r>
            <a:r>
              <a:rPr kumimoji="1" lang="en-US" altLang="zh-CN" dirty="0"/>
              <a:t>10 × n</a:t>
            </a:r>
            <a:r>
              <a:rPr kumimoji="1" lang="zh-CN" altLang="en-US" dirty="0"/>
              <a:t>）個客戶</a:t>
            </a:r>
            <a:endParaRPr kumimoji="1" lang="en-US" altLang="zh-CN" dirty="0"/>
          </a:p>
          <a:p>
            <a:r>
              <a:rPr kumimoji="1" lang="zh-CN" altLang="en-US" dirty="0"/>
              <a:t>每個客戶一開始有「</a:t>
            </a:r>
            <a:r>
              <a:rPr kumimoji="1" lang="en-US" altLang="zh-CN" dirty="0"/>
              <a:t>10</a:t>
            </a:r>
            <a:r>
              <a:rPr kumimoji="1" lang="zh-CN" altLang="en-US" dirty="0"/>
              <a:t>萬」元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所以剛開始時，銀行內共有</a:t>
            </a:r>
            <a:r>
              <a:rPr kumimoji="1" lang="zh-TW" altLang="en-US" dirty="0"/>
              <a:t>（</a:t>
            </a:r>
            <a:r>
              <a:rPr kumimoji="1" lang="en-US" altLang="zh-CN" dirty="0"/>
              <a:t>10 × n</a:t>
            </a:r>
            <a:r>
              <a:rPr kumimoji="1" lang="zh-CN" altLang="en-US" dirty="0"/>
              <a:t>）萬元</a:t>
            </a:r>
            <a:endParaRPr kumimoji="1" lang="en-US" altLang="zh-CN" dirty="0"/>
          </a:p>
          <a:p>
            <a:r>
              <a:rPr kumimoji="1" lang="zh-CN" altLang="en-US" dirty="0"/>
              <a:t>在銀行內部自由轉帳，允許「戶頭是負值」</a:t>
            </a:r>
            <a:endParaRPr kumimoji="1" lang="en-US" altLang="zh-CN" dirty="0"/>
          </a:p>
          <a:p>
            <a:r>
              <a:rPr kumimoji="1" lang="zh-TW" altLang="en-US" dirty="0"/>
              <a:t>當天結束後，銀行的總帳應該還會是（</a:t>
            </a:r>
            <a:r>
              <a:rPr kumimoji="1" lang="en-US" altLang="zh-CN" dirty="0"/>
              <a:t>10 × n</a:t>
            </a:r>
            <a:r>
              <a:rPr kumimoji="1" lang="zh-CN" altLang="en-US" dirty="0"/>
              <a:t>）萬元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557914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EAAACD-A92C-2B4B-AEE2-F1D5E1CCA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上鎖部分的程式碼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2BBC46C-125A-CB49-9E98-DB54FAD75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915" y="1825625"/>
            <a:ext cx="11256086" cy="4351338"/>
          </a:xfrm>
        </p:spPr>
        <p:txBody>
          <a:bodyPr>
            <a:normAutofit fontScale="40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" altLang="zh-TW" b="1" dirty="0">
                <a:solidFill>
                  <a:srgbClr val="9B2393"/>
                </a:solidFill>
                <a:latin typeface="Menlo" panose="020B0609030804020204" pitchFamily="49" charset="0"/>
              </a:rPr>
              <a:t>void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F68A0"/>
                </a:solidFill>
                <a:latin typeface="Menlo" panose="020B0609030804020204" pitchFamily="49" charset="0"/>
              </a:rPr>
              <a:t>simple_spinlock_lock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atomic_int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* lock)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b="1" dirty="0">
                <a:solidFill>
                  <a:srgbClr val="9B2393"/>
                </a:solidFill>
                <a:latin typeface="Menlo" panose="020B0609030804020204" pitchFamily="49" charset="0"/>
              </a:rPr>
              <a:t>int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isunlock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" altLang="zh-TW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    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注意，這在這個地方我先檢查「*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lock == 0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」，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這一行是多的，但在一些處理器上，這一行會在增加效能，</a:t>
            </a:r>
            <a:endParaRPr lang="en-US" altLang="zh-TW" dirty="0">
              <a:solidFill>
                <a:srgbClr val="5D6C79"/>
              </a:solidFill>
              <a:latin typeface="Menl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    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這個技巧稱之為</a:t>
            </a:r>
            <a:r>
              <a:rPr lang="en" altLang="zh-TW" dirty="0" err="1">
                <a:solidFill>
                  <a:srgbClr val="5D6C79"/>
                </a:solidFill>
                <a:latin typeface="Menlo" panose="020B0609030804020204" pitchFamily="49" charset="0"/>
              </a:rPr>
              <a:t>test_and_test_and_set</a:t>
            </a:r>
            <a:endParaRPr lang="en" altLang="zh-TW" dirty="0">
              <a:solidFill>
                <a:srgbClr val="5D6C79"/>
              </a:solidFill>
              <a:latin typeface="Menl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    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其實 </a:t>
            </a:r>
            <a:r>
              <a:rPr lang="en" altLang="zh-TW" dirty="0" err="1">
                <a:solidFill>
                  <a:srgbClr val="5D6C79"/>
                </a:solidFill>
                <a:latin typeface="Menlo" panose="020B0609030804020204" pitchFamily="49" charset="0"/>
              </a:rPr>
              <a:t>atomic_compare_exchange_weak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 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已經有 </a:t>
            </a:r>
            <a:r>
              <a:rPr lang="en" altLang="zh-TW" dirty="0" err="1">
                <a:solidFill>
                  <a:srgbClr val="5D6C79"/>
                </a:solidFill>
                <a:latin typeface="Menlo" panose="020B0609030804020204" pitchFamily="49" charset="0"/>
              </a:rPr>
              <a:t>test_and_test_and_set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，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但自行加入可避免硬體並未實現這個功能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en" altLang="zh-TW" dirty="0" err="1">
                <a:solidFill>
                  <a:srgbClr val="5D6C79"/>
                </a:solidFill>
                <a:latin typeface="Menlo" panose="020B0609030804020204" pitchFamily="49" charset="0"/>
              </a:rPr>
              <a:t>isulock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有二個功能，第一個功能是：判斷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lock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和</a:t>
            </a:r>
            <a:r>
              <a:rPr lang="en" altLang="zh-TW" dirty="0" err="1">
                <a:solidFill>
                  <a:srgbClr val="5D6C79"/>
                </a:solidFill>
                <a:latin typeface="Menlo" panose="020B0609030804020204" pitchFamily="49" charset="0"/>
              </a:rPr>
              <a:t>isulock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是否一樣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第二個功能是，如果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lock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和</a:t>
            </a:r>
            <a:r>
              <a:rPr lang="en" altLang="zh-TW" dirty="0" err="1">
                <a:solidFill>
                  <a:srgbClr val="5D6C79"/>
                </a:solidFill>
                <a:latin typeface="Menlo" panose="020B0609030804020204" pitchFamily="49" charset="0"/>
              </a:rPr>
              <a:t>isunlock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的值不一樣時，硬體會將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lock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目前的值填入「</a:t>
            </a:r>
            <a:r>
              <a:rPr lang="en" altLang="zh-TW" dirty="0" err="1">
                <a:solidFill>
                  <a:srgbClr val="5D6C79"/>
                </a:solidFill>
                <a:latin typeface="Menlo" panose="020B0609030804020204" pitchFamily="49" charset="0"/>
              </a:rPr>
              <a:t>isunlock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」，</a:t>
            </a:r>
            <a:endParaRPr lang="en-US" altLang="zh-TW" dirty="0">
              <a:solidFill>
                <a:srgbClr val="5D6C79"/>
              </a:solidFill>
              <a:latin typeface="Menl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    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這通常用於判斷目前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lock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是由誰所持有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en" altLang="zh-TW" dirty="0" err="1">
                <a:solidFill>
                  <a:srgbClr val="5D6C79"/>
                </a:solidFill>
                <a:latin typeface="Menlo" panose="020B0609030804020204" pitchFamily="49" charset="0"/>
              </a:rPr>
              <a:t>atomic_compare_exchange_weak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的第三個參數是，如果判斷結果為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true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，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那麼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lock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要被設定為何？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en" altLang="zh-TW" dirty="0" err="1">
                <a:solidFill>
                  <a:srgbClr val="5D6C79"/>
                </a:solidFill>
                <a:latin typeface="Menlo" panose="020B0609030804020204" pitchFamily="49" charset="0"/>
              </a:rPr>
              <a:t>atomic_compare_exchange_weak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中的「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weak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」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代表，有可能所以人都失敗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例如：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lock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為</a:t>
            </a: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0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照理說應該要讓一個人進入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CS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，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但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weak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的版本，可能沒有任何人會進去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CS</a:t>
            </a:r>
            <a:r>
              <a:rPr lang="zh-TW" altLang="en" dirty="0">
                <a:solidFill>
                  <a:srgbClr val="5D6C79"/>
                </a:solidFill>
                <a:latin typeface="Menlo" panose="020B0609030804020204" pitchFamily="49" charset="0"/>
              </a:rPr>
              <a:t>，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在這個範例中，</a:t>
            </a:r>
            <a:endParaRPr lang="en-US" altLang="zh-TW" dirty="0">
              <a:solidFill>
                <a:srgbClr val="5D6C79"/>
              </a:solidFill>
              <a:latin typeface="Menl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    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因為迴圈會再執行一次，因此使用</a:t>
            </a:r>
            <a:r>
              <a:rPr lang="en" altLang="zh-TW" dirty="0">
                <a:solidFill>
                  <a:srgbClr val="5D6C79"/>
                </a:solidFill>
                <a:latin typeface="Menlo" panose="020B0609030804020204" pitchFamily="49" charset="0"/>
              </a:rPr>
              <a:t>weak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的就可以了</a:t>
            </a:r>
          </a:p>
          <a:p>
            <a:pPr marL="514350" indent="-514350">
              <a:buFont typeface="+mj-lt"/>
              <a:buAutoNum type="arabicPeriod"/>
            </a:pP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    </a:t>
            </a: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如果「一定要立即決定一個人」，使用 </a:t>
            </a:r>
            <a:r>
              <a:rPr lang="en" altLang="zh-TW" dirty="0" err="1">
                <a:solidFill>
                  <a:srgbClr val="5D6C79"/>
                </a:solidFill>
                <a:latin typeface="Menlo" panose="020B0609030804020204" pitchFamily="49" charset="0"/>
              </a:rPr>
              <a:t>atomic_compare_exchange_strong</a:t>
            </a:r>
            <a:endParaRPr lang="en" altLang="zh-TW" dirty="0">
              <a:solidFill>
                <a:srgbClr val="5D6C79"/>
              </a:solidFill>
              <a:latin typeface="Menl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b="1" dirty="0">
                <a:solidFill>
                  <a:srgbClr val="9B2393"/>
                </a:solidFill>
                <a:latin typeface="Menlo" panose="020B0609030804020204" pitchFamily="49" charset="0"/>
              </a:rPr>
              <a:t>while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 (*lock == </a:t>
            </a:r>
            <a:r>
              <a:rPr lang="en" altLang="zh-TW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&amp;&amp; 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atomic_compare_exchange_weak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(lock, &amp;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isunlock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== </a:t>
            </a:r>
            <a:r>
              <a:rPr lang="en" altLang="zh-TW" b="1" dirty="0">
                <a:solidFill>
                  <a:srgbClr val="9B2393"/>
                </a:solidFill>
                <a:latin typeface="Menlo" panose="020B0609030804020204" pitchFamily="49" charset="0"/>
              </a:rPr>
              <a:t>false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isunlock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" altLang="zh-TW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413658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CDD2FD-8F15-DD41-866C-663A46723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解鎖部分的程式碼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ABC7C0D-B018-B840-8852-8B44BA6CB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TW" dirty="0">
                <a:solidFill>
                  <a:srgbClr val="5D6C79"/>
                </a:solidFill>
                <a:latin typeface="Menlo" panose="020B0609030804020204" pitchFamily="49" charset="0"/>
              </a:rPr>
              <a:t>//</a:t>
            </a:r>
            <a:r>
              <a:rPr lang="zh-TW" altLang="en-US" dirty="0">
                <a:solidFill>
                  <a:srgbClr val="5D6C79"/>
                </a:solidFill>
                <a:latin typeface="Menlo" panose="020B0609030804020204" pitchFamily="49" charset="0"/>
              </a:rPr>
              <a:t>解除鎖定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b="1" dirty="0">
                <a:solidFill>
                  <a:srgbClr val="9B2393"/>
                </a:solidFill>
                <a:latin typeface="Menlo" panose="020B0609030804020204" pitchFamily="49" charset="0"/>
              </a:rPr>
              <a:t>void</a:t>
            </a:r>
            <a:r>
              <a:rPr lang="en" altLang="zh-TW" dirty="0">
                <a:solidFill>
                  <a:srgbClr val="0F68A0"/>
                </a:solidFill>
                <a:latin typeface="Menlo" panose="020B0609030804020204" pitchFamily="49" charset="0"/>
              </a:rPr>
              <a:t> </a:t>
            </a:r>
            <a:r>
              <a:rPr lang="en" altLang="zh-TW" dirty="0" err="1">
                <a:solidFill>
                  <a:srgbClr val="0F68A0"/>
                </a:solidFill>
                <a:latin typeface="Menlo" panose="020B0609030804020204" pitchFamily="49" charset="0"/>
              </a:rPr>
              <a:t>simple_spinlock_unlock</a:t>
            </a:r>
            <a:r>
              <a:rPr lang="en" altLang="zh-TW" dirty="0">
                <a:solidFill>
                  <a:srgbClr val="0F68A0"/>
                </a:solidFill>
                <a:latin typeface="Menlo" panose="020B0609030804020204" pitchFamily="49" charset="0"/>
              </a:rPr>
              <a:t>(</a:t>
            </a:r>
            <a:r>
              <a:rPr lang="en" altLang="zh-TW" dirty="0" err="1">
                <a:solidFill>
                  <a:srgbClr val="0F68A0"/>
                </a:solidFill>
                <a:latin typeface="Menlo" panose="020B0609030804020204" pitchFamily="49" charset="0"/>
              </a:rPr>
              <a:t>atomic_int</a:t>
            </a:r>
            <a:r>
              <a:rPr lang="en" altLang="zh-TW" dirty="0">
                <a:solidFill>
                  <a:srgbClr val="0F68A0"/>
                </a:solidFill>
                <a:latin typeface="Menlo" panose="020B0609030804020204" pitchFamily="49" charset="0"/>
              </a:rPr>
              <a:t>* lock)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dirty="0" err="1">
                <a:solidFill>
                  <a:srgbClr val="000000"/>
                </a:solidFill>
                <a:latin typeface="Menlo" panose="020B0609030804020204" pitchFamily="49" charset="0"/>
              </a:rPr>
              <a:t>atomic_store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(lock, </a:t>
            </a:r>
            <a:r>
              <a:rPr lang="en" altLang="zh-TW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dirty="0">
                <a:solidFill>
                  <a:srgbClr val="000000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744023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D4F54D-A656-3348-9DB6-3FE9BF7E7E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期中考</a:t>
            </a:r>
            <a:br>
              <a:rPr kumimoji="1" lang="en-US" altLang="zh-CN" dirty="0"/>
            </a:br>
            <a:r>
              <a:rPr kumimoji="1" lang="zh-CN" altLang="en-US" dirty="0"/>
              <a:t>時間等等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49618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A3C37B-AB0A-154A-8A19-DEADBD6EB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執行結果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2AD5323-25B0-DE49-A250-17D3B4D926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所有的人的錢共有：</a:t>
            </a:r>
            <a:r>
              <a:rPr kumimoji="1" lang="en-US" altLang="zh-TW" dirty="0"/>
              <a:t>6400000000</a:t>
            </a:r>
          </a:p>
          <a:p>
            <a:r>
              <a:rPr kumimoji="1" lang="zh-TW" altLang="en-US" dirty="0"/>
              <a:t>行員共有</a:t>
            </a:r>
            <a:r>
              <a:rPr kumimoji="1" lang="en-US" altLang="zh-TW" dirty="0"/>
              <a:t>64</a:t>
            </a:r>
            <a:r>
              <a:rPr kumimoji="1" lang="zh-TW" altLang="en-US" dirty="0"/>
              <a:t>個</a:t>
            </a:r>
          </a:p>
          <a:p>
            <a:r>
              <a:rPr kumimoji="1" lang="zh-TW" altLang="en-US" dirty="0"/>
              <a:t>共進行</a:t>
            </a:r>
            <a:r>
              <a:rPr kumimoji="1" lang="en-US" altLang="zh-TW" dirty="0"/>
              <a:t>631.644 </a:t>
            </a:r>
            <a:r>
              <a:rPr kumimoji="1" lang="zh-TW" altLang="en-US" dirty="0"/>
              <a:t>百萬次轉帳</a:t>
            </a:r>
          </a:p>
        </p:txBody>
      </p:sp>
    </p:spTree>
    <p:extLst>
      <p:ext uri="{BB962C8B-B14F-4D97-AF65-F5344CB8AC3E}">
        <p14:creationId xmlns:p14="http://schemas.microsoft.com/office/powerpoint/2010/main" val="1887834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22767B-14DE-454F-9432-8D3C6B118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課堂習題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D45D36F-B64F-0746-B2C0-5CE8181AB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TW" altLang="en-US" dirty="0"/>
              <a:t>試著將「行員」改成一個，試試看成交量是多個行員比較快，還是一個行員比較快</a:t>
            </a:r>
          </a:p>
        </p:txBody>
      </p:sp>
    </p:spTree>
    <p:extLst>
      <p:ext uri="{BB962C8B-B14F-4D97-AF65-F5344CB8AC3E}">
        <p14:creationId xmlns:p14="http://schemas.microsoft.com/office/powerpoint/2010/main" val="36126492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22767B-14DE-454F-9432-8D3C6B118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課堂習題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D45D36F-B64F-0746-B2C0-5CE8181AB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TW" altLang="en-US" dirty="0"/>
              <a:t>試著將「</a:t>
            </a:r>
            <a:r>
              <a:rPr kumimoji="1" lang="zh-CN" altLang="en-US" dirty="0"/>
              <a:t>客戶</a:t>
            </a:r>
            <a:r>
              <a:rPr kumimoji="1" lang="zh-TW" altLang="en-US" dirty="0"/>
              <a:t>」的人從</a:t>
            </a:r>
            <a:r>
              <a:rPr kumimoji="1" lang="en-US" altLang="zh-CN" dirty="0">
                <a:solidFill>
                  <a:srgbClr val="FF0000"/>
                </a:solidFill>
              </a:rPr>
              <a:t>10X</a:t>
            </a:r>
            <a:r>
              <a:rPr kumimoji="1" lang="zh-CN" altLang="en-US" dirty="0"/>
              <a:t>個客戶，改成</a:t>
            </a:r>
            <a:r>
              <a:rPr kumimoji="1" lang="en-US" altLang="zh-CN" dirty="0">
                <a:solidFill>
                  <a:srgbClr val="FF0000"/>
                </a:solidFill>
              </a:rPr>
              <a:t>100X</a:t>
            </a:r>
          </a:p>
          <a:p>
            <a:pPr>
              <a:lnSpc>
                <a:spcPct val="150000"/>
              </a:lnSpc>
            </a:pPr>
            <a:r>
              <a:rPr kumimoji="1" lang="zh-CN" altLang="en-US" dirty="0"/>
              <a:t>客戶人數變多，交易量會變大嗎？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158004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4137DA-CF10-A84C-BD72-9B43AAA21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課堂習題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2BA67D7-C270-8C46-AD01-ABF82854A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while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 (*lock == </a:t>
            </a:r>
            <a:r>
              <a:rPr lang="en" altLang="zh-TW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&amp;&amp; 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atomic_compare_exchange_weak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(lock, &amp;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isunlock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) == 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false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pPr marL="514350" lvl="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isunlock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" altLang="zh-TW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514350" lvl="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  <a:p>
            <a:pPr marL="514350" lvl="0" indent="-514350">
              <a:buFont typeface="+mj-lt"/>
              <a:buAutoNum type="arabicPeriod"/>
            </a:pPr>
            <a:endParaRPr kumimoji="1" lang="en" altLang="zh-TW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514350" lvl="0" indent="-514350">
              <a:buFont typeface="+mj-lt"/>
              <a:buAutoNum type="arabicPeriod"/>
            </a:pPr>
            <a:endParaRPr kumimoji="1" lang="en" altLang="zh-TW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514350" lvl="0" indent="-514350">
              <a:buFont typeface="+mj-lt"/>
              <a:buAutoNum type="arabicPeriod"/>
            </a:pPr>
            <a:endParaRPr kumimoji="1" lang="en-US" altLang="zh-TW" sz="1400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while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 (</a:t>
            </a:r>
            <a:r>
              <a:rPr lang="zh-TW" altLang="en-US" sz="1400" dirty="0">
                <a:solidFill>
                  <a:srgbClr val="000000"/>
                </a:solidFill>
                <a:latin typeface="Menlo" panose="020B0609030804020204" pitchFamily="49" charset="0"/>
              </a:rPr>
              <a:t>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atomic_compare_exchange_weak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(lock, &amp;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isunlock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, </a:t>
            </a:r>
            <a:r>
              <a:rPr lang="en" altLang="zh-TW" sz="1400" dirty="0">
                <a:solidFill>
                  <a:srgbClr val="1C00CF"/>
                </a:solidFill>
                <a:latin typeface="Menlo" panose="020B0609030804020204" pitchFamily="49" charset="0"/>
              </a:rPr>
              <a:t>1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) == </a:t>
            </a:r>
            <a:r>
              <a:rPr lang="en" altLang="zh-TW" sz="1400" b="1" dirty="0">
                <a:solidFill>
                  <a:srgbClr val="9B2393"/>
                </a:solidFill>
                <a:latin typeface="Menlo" panose="020B0609030804020204" pitchFamily="49" charset="0"/>
              </a:rPr>
              <a:t>false</a:t>
            </a:r>
            <a:r>
              <a:rPr lang="zh-TW" altLang="en-US" sz="1400" b="1" dirty="0">
                <a:solidFill>
                  <a:srgbClr val="9B2393"/>
                </a:solidFill>
                <a:latin typeface="Menlo" panose="020B0609030804020204" pitchFamily="49" charset="0"/>
              </a:rPr>
              <a:t> 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sz="1400" dirty="0" err="1">
                <a:solidFill>
                  <a:srgbClr val="000000"/>
                </a:solidFill>
                <a:latin typeface="Menlo" panose="020B0609030804020204" pitchFamily="49" charset="0"/>
              </a:rPr>
              <a:t>isunlock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=</a:t>
            </a:r>
            <a:r>
              <a:rPr lang="en" altLang="zh-TW" sz="1400" dirty="0">
                <a:solidFill>
                  <a:srgbClr val="1C00CF"/>
                </a:solidFill>
                <a:latin typeface="Menlo" panose="020B0609030804020204" pitchFamily="49" charset="0"/>
              </a:rPr>
              <a:t>0</a:t>
            </a: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en" altLang="zh-TW" sz="1400" dirty="0">
                <a:solidFill>
                  <a:srgbClr val="000000"/>
                </a:solidFill>
                <a:latin typeface="Menlo" panose="020B0609030804020204" pitchFamily="49" charset="0"/>
              </a:rPr>
              <a:t>    }</a:t>
            </a:r>
          </a:p>
        </p:txBody>
      </p:sp>
      <p:sp>
        <p:nvSpPr>
          <p:cNvPr id="4" name="向下箭號 3">
            <a:extLst>
              <a:ext uri="{FF2B5EF4-FFF2-40B4-BE49-F238E27FC236}">
                <a16:creationId xmlns:a16="http://schemas.microsoft.com/office/drawing/2014/main" id="{EF87155E-F7AE-364A-87E6-2D55439BA5D4}"/>
              </a:ext>
            </a:extLst>
          </p:cNvPr>
          <p:cNvSpPr/>
          <p:nvPr/>
        </p:nvSpPr>
        <p:spPr>
          <a:xfrm>
            <a:off x="4389120" y="3259567"/>
            <a:ext cx="1441525" cy="1065007"/>
          </a:xfrm>
          <a:prstGeom prst="downArrow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？</a:t>
            </a:r>
          </a:p>
        </p:txBody>
      </p:sp>
    </p:spTree>
    <p:extLst>
      <p:ext uri="{BB962C8B-B14F-4D97-AF65-F5344CB8AC3E}">
        <p14:creationId xmlns:p14="http://schemas.microsoft.com/office/powerpoint/2010/main" val="38682856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90DFD2-9618-624D-BF54-37E44EF31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課堂習題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5AF9002-505C-C24F-A2AB-204F58A21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0" indent="0">
              <a:buNone/>
            </a:pPr>
            <a:r>
              <a:rPr kumimoji="1" lang="zh-CN" altLang="en-US" dirty="0"/>
              <a:t>把下列程式碼拿掉試試看</a:t>
            </a:r>
            <a:endParaRPr kumimoji="1" lang="en-US" altLang="zh-CN" dirty="0"/>
          </a:p>
          <a:p>
            <a:pPr marL="0" lvl="0" indent="0">
              <a:buNone/>
            </a:pPr>
            <a:endParaRPr kumimoji="1" lang="en-US" altLang="zh-TW" dirty="0"/>
          </a:p>
          <a:p>
            <a:pPr marL="514350" lvl="0" indent="-514350">
              <a:buFont typeface="+mj-lt"/>
              <a:buAutoNum type="arabicPeriod"/>
            </a:pPr>
            <a:r>
              <a:rPr lang="zh-TW" altLang="en-US" sz="1800" dirty="0">
                <a:solidFill>
                  <a:srgbClr val="000000"/>
                </a:solidFill>
                <a:latin typeface="Menlo" panose="020B0609030804020204" pitchFamily="49" charset="0"/>
              </a:rPr>
              <a:t>        </a:t>
            </a:r>
            <a:r>
              <a:rPr lang="en" altLang="zh-TW" sz="1800" dirty="0">
                <a:solidFill>
                  <a:srgbClr val="9B2393"/>
                </a:solidFill>
                <a:latin typeface="Menlo" panose="020B0609030804020204" pitchFamily="49" charset="0"/>
              </a:rPr>
              <a:t>if</a:t>
            </a:r>
            <a:r>
              <a:rPr lang="en" altLang="zh-TW" sz="1800" dirty="0">
                <a:solidFill>
                  <a:srgbClr val="000000"/>
                </a:solidFill>
                <a:latin typeface="Menlo" panose="020B0609030804020204" pitchFamily="49" charset="0"/>
              </a:rPr>
              <a:t> (source &gt; </a:t>
            </a:r>
            <a:r>
              <a:rPr lang="en" altLang="zh-TW" sz="1800" dirty="0" err="1">
                <a:solidFill>
                  <a:srgbClr val="000000"/>
                </a:solidFill>
                <a:latin typeface="Menlo" panose="020B0609030804020204" pitchFamily="49" charset="0"/>
              </a:rPr>
              <a:t>dest</a:t>
            </a:r>
            <a:r>
              <a:rPr lang="en" altLang="zh-TW" sz="1800" dirty="0">
                <a:solidFill>
                  <a:srgbClr val="000000"/>
                </a:solidFill>
                <a:latin typeface="Menlo" panose="020B0609030804020204" pitchFamily="49" charset="0"/>
              </a:rPr>
              <a:t>) {</a:t>
            </a:r>
          </a:p>
          <a:p>
            <a:pPr marL="514350" lvl="0" indent="-514350">
              <a:buFont typeface="+mj-lt"/>
              <a:buAutoNum type="arabicPeriod"/>
            </a:pPr>
            <a:r>
              <a:rPr lang="en" altLang="zh-TW" sz="1800" dirty="0">
                <a:solidFill>
                  <a:srgbClr val="000000"/>
                </a:solidFill>
                <a:latin typeface="Menlo" panose="020B0609030804020204" pitchFamily="49" charset="0"/>
              </a:rPr>
              <a:t>            swap(&amp;source , &amp;</a:t>
            </a:r>
            <a:r>
              <a:rPr lang="en" altLang="zh-TW" sz="1800" dirty="0" err="1">
                <a:solidFill>
                  <a:srgbClr val="000000"/>
                </a:solidFill>
                <a:latin typeface="Menlo" panose="020B0609030804020204" pitchFamily="49" charset="0"/>
              </a:rPr>
              <a:t>dest</a:t>
            </a:r>
            <a:r>
              <a:rPr lang="en" altLang="zh-TW" sz="1800" dirty="0">
                <a:solidFill>
                  <a:srgbClr val="000000"/>
                </a:solidFill>
                <a:latin typeface="Menlo" panose="020B0609030804020204" pitchFamily="49" charset="0"/>
              </a:rPr>
              <a:t>);</a:t>
            </a:r>
          </a:p>
          <a:p>
            <a:pPr marL="514350" lvl="0" indent="-514350">
              <a:buFont typeface="+mj-lt"/>
              <a:buAutoNum type="arabicPeriod"/>
            </a:pPr>
            <a:r>
              <a:rPr lang="en" altLang="zh-TW" sz="1800" dirty="0">
                <a:solidFill>
                  <a:srgbClr val="000000"/>
                </a:solidFill>
                <a:latin typeface="Menlo" panose="020B0609030804020204" pitchFamily="49" charset="0"/>
              </a:rPr>
              <a:t>        }</a:t>
            </a:r>
          </a:p>
        </p:txBody>
      </p:sp>
    </p:spTree>
    <p:extLst>
      <p:ext uri="{BB962C8B-B14F-4D97-AF65-F5344CB8AC3E}">
        <p14:creationId xmlns:p14="http://schemas.microsoft.com/office/powerpoint/2010/main" val="31275776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3985C8E-5155-D14E-8D01-6395A16A2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課堂作業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92FB93A-C2D4-2D47-8BE6-B8B8468668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請修改「鎖定」和「解鎖」相關的程式碼，使得「上鎖時」可以紀錄到底是誰拿到這個鎖</a:t>
            </a:r>
            <a:endParaRPr kumimoji="1" lang="en-US" altLang="zh-TW" dirty="0"/>
          </a:p>
          <a:p>
            <a:r>
              <a:rPr kumimoji="1" lang="zh-TW" altLang="en-US" dirty="0"/>
              <a:t>修改</a:t>
            </a:r>
            <a:r>
              <a:rPr kumimoji="1" lang="en-US" altLang="zh-TW" dirty="0"/>
              <a:t>signal handler</a:t>
            </a:r>
            <a:r>
              <a:rPr kumimoji="1" lang="zh-TW" altLang="en-US" dirty="0"/>
              <a:t>，每一秒鐘印出「如果鎖定了，那麼是誰上鎖」</a:t>
            </a:r>
            <a:endParaRPr kumimoji="1" lang="en-US" altLang="zh-TW" dirty="0"/>
          </a:p>
          <a:p>
            <a:r>
              <a:rPr kumimoji="1" lang="zh-CN" altLang="en-US" dirty="0"/>
              <a:t>評分方式：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使用額外的資料結構紀錄到底是誰拿到鎖，最高得</a:t>
            </a:r>
            <a:r>
              <a:rPr kumimoji="1" lang="en-US" altLang="zh-CN" dirty="0"/>
              <a:t>70</a:t>
            </a:r>
            <a:r>
              <a:rPr kumimoji="1" lang="zh-CN" altLang="en-US" dirty="0"/>
              <a:t>分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將到底是誰拿到鎖，紀錄在</a:t>
            </a:r>
            <a:r>
              <a:rPr lang="en" altLang="zh-TW" dirty="0" err="1"/>
              <a:t>atomic_int</a:t>
            </a:r>
            <a:r>
              <a:rPr lang="en" altLang="zh-TW" dirty="0"/>
              <a:t> </a:t>
            </a:r>
            <a:r>
              <a:rPr lang="en" altLang="zh-TW" dirty="0" err="1"/>
              <a:t>lock_ary</a:t>
            </a:r>
            <a:r>
              <a:rPr lang="en" altLang="zh-TW" dirty="0"/>
              <a:t>[100000]</a:t>
            </a:r>
            <a:r>
              <a:rPr kumimoji="1" lang="zh-TW" altLang="en-US" dirty="0"/>
              <a:t>，最高拿</a:t>
            </a:r>
            <a:r>
              <a:rPr kumimoji="1" lang="en-US" altLang="zh-TW" dirty="0"/>
              <a:t>100</a:t>
            </a:r>
            <a:r>
              <a:rPr kumimoji="1" lang="zh-CN" altLang="en-US" dirty="0"/>
              <a:t>分</a:t>
            </a:r>
            <a:endParaRPr kumimoji="1" lang="en-US" altLang="zh-CN" dirty="0"/>
          </a:p>
          <a:p>
            <a:r>
              <a:rPr kumimoji="1" lang="zh-CN" altLang="en-US" dirty="0"/>
              <a:t>特別注意，這個作業同時也是</a:t>
            </a:r>
            <a:r>
              <a:rPr kumimoji="1" lang="zh-CN" altLang="en-US" dirty="0">
                <a:solidFill>
                  <a:srgbClr val="FF0000"/>
                </a:solidFill>
              </a:rPr>
              <a:t>本週的作業</a:t>
            </a:r>
            <a:endParaRPr kumimoji="1" lang="en-US" altLang="zh-TW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633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8097A18-4254-1347-B4D4-493F19066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所有上過的部分</a:t>
            </a:r>
            <a:endParaRPr lang="en-US" altLang="zh-TW" dirty="0"/>
          </a:p>
          <a:p>
            <a:r>
              <a:rPr lang="zh-TW" altLang="en-US" dirty="0"/>
              <a:t>會有重點整理</a:t>
            </a:r>
            <a:endParaRPr lang="en-US" altLang="zh-TW" dirty="0"/>
          </a:p>
          <a:p>
            <a:pPr lvl="1"/>
            <a:r>
              <a:rPr lang="en-US" altLang="zh-TW" dirty="0" err="1"/>
              <a:t>Youtube</a:t>
            </a:r>
            <a:r>
              <a:rPr lang="zh-CN" altLang="en-US" dirty="0"/>
              <a:t>或者</a:t>
            </a:r>
            <a:endParaRPr lang="en-US" altLang="zh-CN" dirty="0"/>
          </a:p>
          <a:p>
            <a:pPr lvl="1"/>
            <a:r>
              <a:rPr lang="zh-CN" altLang="en-US" dirty="0"/>
              <a:t>上課複習？</a:t>
            </a:r>
            <a:endParaRPr lang="en-US" altLang="zh-CN" dirty="0"/>
          </a:p>
          <a:p>
            <a:r>
              <a:rPr lang="zh-CN" altLang="en-US" dirty="0"/>
              <a:t>星期四，上課時間好嗎？</a:t>
            </a:r>
            <a:endParaRPr lang="zh-TW" altLang="en-US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F733C73C-046A-574A-9630-ABBDA890F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考卷</a:t>
            </a:r>
          </a:p>
        </p:txBody>
      </p:sp>
    </p:spTree>
    <p:extLst>
      <p:ext uri="{BB962C8B-B14F-4D97-AF65-F5344CB8AC3E}">
        <p14:creationId xmlns:p14="http://schemas.microsoft.com/office/powerpoint/2010/main" val="2859185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>
            <a:extLst>
              <a:ext uri="{FF2B5EF4-FFF2-40B4-BE49-F238E27FC236}">
                <a16:creationId xmlns:a16="http://schemas.microsoft.com/office/drawing/2014/main" id="{3BD7139F-22B6-0249-A6FF-43BDF85BD6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考試週的星期六</a:t>
            </a:r>
            <a:endParaRPr kumimoji="1" lang="en-US" altLang="zh-TW" dirty="0"/>
          </a:p>
          <a:p>
            <a:r>
              <a:rPr kumimoji="1" lang="zh-TW" altLang="en-US" dirty="0"/>
              <a:t>早上</a:t>
            </a:r>
            <a:r>
              <a:rPr kumimoji="1" lang="en-US" altLang="zh-TW" dirty="0"/>
              <a:t>9:00 ~ 12:00</a:t>
            </a:r>
          </a:p>
          <a:p>
            <a:r>
              <a:rPr kumimoji="1" lang="zh-CN" altLang="en-US" dirty="0"/>
              <a:t>一定和作業有關</a:t>
            </a:r>
            <a:endParaRPr kumimoji="1" lang="en-US" altLang="zh-CN" dirty="0"/>
          </a:p>
          <a:p>
            <a:r>
              <a:rPr kumimoji="1" lang="zh-CN" altLang="en-US" dirty="0"/>
              <a:t>出幾題？</a:t>
            </a:r>
            <a:endParaRPr kumimoji="1" lang="en-US" altLang="zh-CN" dirty="0"/>
          </a:p>
          <a:p>
            <a:r>
              <a:rPr kumimoji="1" lang="zh-CN" altLang="en-US" dirty="0"/>
              <a:t>數題？都計分？</a:t>
            </a:r>
            <a:endParaRPr kumimoji="1" lang="en-US" altLang="zh-TW" dirty="0"/>
          </a:p>
        </p:txBody>
      </p:sp>
      <p:sp>
        <p:nvSpPr>
          <p:cNvPr id="3" name="標題 2">
            <a:extLst>
              <a:ext uri="{FF2B5EF4-FFF2-40B4-BE49-F238E27FC236}">
                <a16:creationId xmlns:a16="http://schemas.microsoft.com/office/drawing/2014/main" id="{3F7A6943-11DC-C647-ADC0-F7748BD41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上機考</a:t>
            </a:r>
          </a:p>
        </p:txBody>
      </p:sp>
    </p:spTree>
    <p:extLst>
      <p:ext uri="{BB962C8B-B14F-4D97-AF65-F5344CB8AC3E}">
        <p14:creationId xmlns:p14="http://schemas.microsoft.com/office/powerpoint/2010/main" val="1819261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5C45EB-C089-B54E-A988-6F3105FD2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前言：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892E15-F778-1042-9EEE-5075DE1DE3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kumimoji="1" lang="zh-TW" altLang="en-US" sz="2400"/>
              <a:t>版本：</a:t>
            </a:r>
            <a:r>
              <a:rPr kumimoji="1" lang="en-US" altLang="zh-TW" sz="2400" dirty="0"/>
              <a:t>0.1</a:t>
            </a:r>
          </a:p>
          <a:p>
            <a:pPr>
              <a:lnSpc>
                <a:spcPct val="110000"/>
              </a:lnSpc>
            </a:pPr>
            <a:r>
              <a:rPr kumimoji="1" lang="zh-CN" altLang="en-US" sz="2400"/>
              <a:t>假如你想收到最新的作業系統資訊，請填寫底下表格，這份投影片每半年到一年會有一次大更新，我會將更新資訊寄給您</a:t>
            </a:r>
            <a:endParaRPr kumimoji="1" lang="en-US" altLang="zh-CN" sz="2400" dirty="0"/>
          </a:p>
          <a:p>
            <a:pPr lvl="1">
              <a:lnSpc>
                <a:spcPct val="110000"/>
              </a:lnSpc>
            </a:pPr>
            <a:r>
              <a:rPr kumimoji="1" lang="en" altLang="zh-TW" dirty="0"/>
              <a:t>https://</a:t>
            </a:r>
            <a:r>
              <a:rPr kumimoji="1" lang="en" altLang="zh-TW" dirty="0" err="1"/>
              <a:t>goo.gl</a:t>
            </a:r>
            <a:r>
              <a:rPr kumimoji="1" lang="en" altLang="zh-TW"/>
              <a:t>/GzqoXo</a:t>
            </a:r>
            <a:endParaRPr kumimoji="1" lang="en-US" altLang="zh-TW"/>
          </a:p>
          <a:p>
            <a:pPr>
              <a:lnSpc>
                <a:spcPct val="110000"/>
              </a:lnSpc>
            </a:pPr>
            <a:r>
              <a:rPr kumimoji="1" lang="zh-TW" altLang="en-US" sz="2400"/>
              <a:t>台灣的資訊教育較為特別，幾乎所有資工系的學生都要「考」研究所，因此無法直接使用國外的教材</a:t>
            </a:r>
            <a:endParaRPr kumimoji="1" lang="en-US" altLang="zh-TW" sz="2400"/>
          </a:p>
          <a:p>
            <a:pPr>
              <a:lnSpc>
                <a:spcPct val="110000"/>
              </a:lnSpc>
            </a:pPr>
            <a:r>
              <a:rPr kumimoji="1" lang="zh-TW" altLang="en-US" sz="2400"/>
              <a:t>目前網路上看到大部分的教材都是</a:t>
            </a:r>
            <a:r>
              <a:rPr kumimoji="1" lang="en-US" altLang="zh-TW" sz="2400"/>
              <a:t>pdf</a:t>
            </a:r>
            <a:r>
              <a:rPr kumimoji="1" lang="zh-CN" altLang="en-US" sz="2400"/>
              <a:t>形式，無法修改，授課老師無法依照學生的需求，增減資料</a:t>
            </a:r>
            <a:endParaRPr kumimoji="1" lang="en-US" altLang="zh-CN" sz="2400"/>
          </a:p>
          <a:p>
            <a:pPr>
              <a:lnSpc>
                <a:spcPct val="110000"/>
              </a:lnSpc>
            </a:pPr>
            <a:r>
              <a:rPr kumimoji="1" lang="zh-CN" altLang="en-US" sz="2400"/>
              <a:t>我希望能用幾年的時間，完成沒有版權問題，涵蓋恐龍本基本觀念，並以</a:t>
            </a:r>
            <a:r>
              <a:rPr kumimoji="1" lang="en-US" altLang="zh-CN" sz="2400"/>
              <a:t>Linux</a:t>
            </a:r>
            <a:r>
              <a:rPr kumimoji="1" lang="zh-CN" altLang="en-US" sz="2400"/>
              <a:t>為基礎的作業系統簡介投影片</a:t>
            </a:r>
            <a:endParaRPr kumimoji="1" lang="en-US" altLang="zh-CN" sz="2400"/>
          </a:p>
          <a:p>
            <a:pPr>
              <a:lnSpc>
                <a:spcPct val="110000"/>
              </a:lnSpc>
            </a:pPr>
            <a:r>
              <a:rPr kumimoji="1" lang="zh-CN" altLang="en-US" sz="2400"/>
              <a:t>作業系統非常龐大，很多地方是我沒接觸過的、沒研究過的，因此投影片當中可能會有不少錯誤</a:t>
            </a:r>
            <a:endParaRPr kumimoji="1" lang="zh-TW" altLang="en-US" sz="2400"/>
          </a:p>
        </p:txBody>
      </p:sp>
    </p:spTree>
    <p:extLst>
      <p:ext uri="{BB962C8B-B14F-4D97-AF65-F5344CB8AC3E}">
        <p14:creationId xmlns:p14="http://schemas.microsoft.com/office/powerpoint/2010/main" val="768406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8E3070-2454-6840-B0D6-8F776F586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前言：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949FD2-0D37-4F40-9961-F6B428930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sz="2400"/>
              <a:t>這份投影片對讀者（學生）的設定如下</a:t>
            </a:r>
            <a:endParaRPr kumimoji="1" lang="en-US" altLang="zh-CN" sz="2400"/>
          </a:p>
          <a:p>
            <a:pPr lvl="1"/>
            <a:r>
              <a:rPr kumimoji="1" lang="zh-CN" altLang="en-US" sz="2000"/>
              <a:t>略懂資料結構、演算法</a:t>
            </a:r>
            <a:endParaRPr kumimoji="1" lang="en-US" altLang="zh-CN" sz="2000"/>
          </a:p>
          <a:p>
            <a:pPr lvl="1"/>
            <a:r>
              <a:rPr kumimoji="1" lang="zh-CN" altLang="en-US" sz="2000"/>
              <a:t>「真的」會寫程式</a:t>
            </a:r>
            <a:endParaRPr kumimoji="1" lang="en-US" altLang="zh-CN" sz="2000"/>
          </a:p>
          <a:p>
            <a:pPr lvl="1"/>
            <a:r>
              <a:rPr kumimoji="1" lang="zh-CN" altLang="en-US" sz="2000"/>
              <a:t>約略看懂組合語言</a:t>
            </a:r>
            <a:endParaRPr kumimoji="1" lang="en-US" altLang="zh-CN" sz="2000"/>
          </a:p>
          <a:p>
            <a:pPr lvl="1"/>
            <a:r>
              <a:rPr kumimoji="1" lang="zh-CN" altLang="en-US" sz="2000"/>
              <a:t>了解</a:t>
            </a:r>
            <a:r>
              <a:rPr kumimoji="1" lang="en-US" altLang="zh-CN" sz="2000"/>
              <a:t>Linux system programming</a:t>
            </a:r>
            <a:r>
              <a:rPr kumimoji="1" lang="zh-CN" altLang="en-US" sz="2000"/>
              <a:t>，例如基本的</a:t>
            </a:r>
            <a:r>
              <a:rPr kumimoji="1" lang="en-US" altLang="zh-CN" sz="2000"/>
              <a:t>fork</a:t>
            </a:r>
            <a:r>
              <a:rPr kumimoji="1" lang="zh-CN" altLang="en-US" sz="2000"/>
              <a:t>、</a:t>
            </a:r>
            <a:r>
              <a:rPr kumimoji="1" lang="en-US" altLang="zh-CN" sz="2000"/>
              <a:t>pipe</a:t>
            </a:r>
            <a:r>
              <a:rPr kumimoji="1" lang="zh-CN" altLang="en-US" sz="2000"/>
              <a:t>、</a:t>
            </a:r>
            <a:r>
              <a:rPr kumimoji="1" lang="en-US" altLang="zh-CN" sz="2000"/>
              <a:t>signal</a:t>
            </a:r>
            <a:r>
              <a:rPr kumimoji="1" lang="zh-CN" altLang="en-US" sz="2000"/>
              <a:t>等等</a:t>
            </a:r>
            <a:endParaRPr kumimoji="1" lang="en-US" altLang="zh-CN" sz="2000"/>
          </a:p>
          <a:p>
            <a:r>
              <a:rPr kumimoji="1" lang="zh-CN" altLang="en-US" sz="2400"/>
              <a:t>由於計算機結構是研究所的內容，因此相關的部分會在投影片內交代清楚（大學部只修過計算機組織）</a:t>
            </a:r>
            <a:endParaRPr kumimoji="1" lang="en-US" altLang="zh-CN" sz="2400"/>
          </a:p>
          <a:p>
            <a:r>
              <a:rPr kumimoji="1" lang="zh-CN" altLang="en-US" sz="2400"/>
              <a:t>恐龍本中涵蓋，但不重要的部分我放在投影片最後面的「補充的名詞解釋」</a:t>
            </a:r>
            <a:endParaRPr kumimoji="1" lang="en-US" altLang="zh-CN" sz="2400"/>
          </a:p>
          <a:p>
            <a:r>
              <a:rPr kumimoji="1" lang="zh-CN" altLang="en-US" sz="2400"/>
              <a:t>這份投影片依然以介紹概念為主，與恐龍本不同的是以</a:t>
            </a:r>
            <a:r>
              <a:rPr kumimoji="1" lang="en-US" altLang="zh-CN" sz="2400"/>
              <a:t>Linux</a:t>
            </a:r>
            <a:r>
              <a:rPr kumimoji="1" lang="zh-CN" altLang="en-US" sz="2400"/>
              <a:t>為例介紹概念</a:t>
            </a:r>
            <a:endParaRPr kumimoji="1" lang="en-US" altLang="zh-TW" sz="2400"/>
          </a:p>
        </p:txBody>
      </p:sp>
    </p:spTree>
    <p:extLst>
      <p:ext uri="{BB962C8B-B14F-4D97-AF65-F5344CB8AC3E}">
        <p14:creationId xmlns:p14="http://schemas.microsoft.com/office/powerpoint/2010/main" val="90347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53064F-9469-7A4F-AFCA-0984DF21C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接下來的規劃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8D9C594-13B9-9347-8E25-E8D39A159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kumimoji="1" lang="zh-TW" altLang="en-US"/>
              <a:t>橋接恐龍書和</a:t>
            </a:r>
            <a:r>
              <a:rPr kumimoji="1" lang="en-US" altLang="zh-TW"/>
              <a:t>Linux</a:t>
            </a:r>
            <a:r>
              <a:rPr kumimoji="1" lang="zh-TW" altLang="en-US"/>
              <a:t>上，讓到業界的新鮮人可以透過這份投影片快速了解整個</a:t>
            </a:r>
            <a:r>
              <a:rPr kumimoji="1" lang="en-US" altLang="zh-TW"/>
              <a:t>Linux</a:t>
            </a:r>
            <a:r>
              <a:rPr kumimoji="1" lang="zh-TW" altLang="en-US"/>
              <a:t>架構</a:t>
            </a:r>
            <a:endParaRPr kumimoji="1" lang="en-US" altLang="zh-TW"/>
          </a:p>
          <a:p>
            <a:pPr>
              <a:lnSpc>
                <a:spcPct val="150000"/>
              </a:lnSpc>
            </a:pPr>
            <a:r>
              <a:rPr kumimoji="1" lang="zh-TW" altLang="en-US"/>
              <a:t>更加模組化，教師可以選擇自己喜歡的部分，組成一個章節</a:t>
            </a:r>
          </a:p>
          <a:p>
            <a:pPr>
              <a:lnSpc>
                <a:spcPct val="150000"/>
              </a:lnSpc>
            </a:pPr>
            <a:r>
              <a:rPr kumimoji="1" lang="zh-TW" altLang="en-US"/>
              <a:t>每個章節都提供一個夠有代表性的實作</a:t>
            </a:r>
          </a:p>
          <a:p>
            <a:pPr>
              <a:lnSpc>
                <a:spcPct val="150000"/>
              </a:lnSpc>
            </a:pPr>
            <a:r>
              <a:rPr kumimoji="1" lang="zh-TW" altLang="en-US"/>
              <a:t>每個章節提供一系列的課後問題</a:t>
            </a:r>
          </a:p>
          <a:p>
            <a:pPr>
              <a:lnSpc>
                <a:spcPct val="150000"/>
              </a:lnSpc>
            </a:pPr>
            <a:r>
              <a:rPr kumimoji="1" lang="zh-TW" altLang="en-US"/>
              <a:t>提供更進階的部分</a:t>
            </a:r>
          </a:p>
        </p:txBody>
      </p:sp>
    </p:spTree>
    <p:extLst>
      <p:ext uri="{BB962C8B-B14F-4D97-AF65-F5344CB8AC3E}">
        <p14:creationId xmlns:p14="http://schemas.microsoft.com/office/powerpoint/2010/main" val="2994073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C08F0E-757A-4F4E-86CF-296085CAF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感謝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1245207-D783-EA47-95CA-515FEDE85F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zh-TW" altLang="en-US"/>
              <a:t>由於本人對於</a:t>
            </a:r>
            <a:r>
              <a:rPr kumimoji="1" lang="zh-CN" altLang="en-US"/>
              <a:t>作業系統的了解極為有限，因此特別致謝</a:t>
            </a:r>
            <a:endParaRPr kumimoji="1" lang="en" altLang="zh-TW"/>
          </a:p>
          <a:p>
            <a:pPr lvl="1"/>
            <a:r>
              <a:rPr kumimoji="1" lang="en" altLang="zh-TW"/>
              <a:t>Taiwan Linux Hacker </a:t>
            </a:r>
            <a:r>
              <a:rPr kumimoji="1" lang="zh-CN" altLang="en-US"/>
              <a:t>社群，</a:t>
            </a:r>
            <a:r>
              <a:rPr kumimoji="1" lang="en" altLang="zh-TW"/>
              <a:t>https://</a:t>
            </a:r>
            <a:r>
              <a:rPr kumimoji="1" lang="en" altLang="zh-TW" err="1"/>
              <a:t>www.facebook.com</a:t>
            </a:r>
            <a:r>
              <a:rPr kumimoji="1" lang="en" altLang="zh-TW"/>
              <a:t>/groups/</a:t>
            </a:r>
            <a:r>
              <a:rPr kumimoji="1" lang="en" altLang="zh-TW" err="1"/>
              <a:t>twlinuxkernelhackers</a:t>
            </a:r>
            <a:r>
              <a:rPr kumimoji="1" lang="en" altLang="zh-TW"/>
              <a:t>/</a:t>
            </a:r>
          </a:p>
          <a:p>
            <a:pPr lvl="1"/>
            <a:r>
              <a:rPr kumimoji="1" lang="zh-CN" altLang="en-US"/>
              <a:t>本章節尤其感謝</a:t>
            </a:r>
            <a:endParaRPr kumimoji="1" lang="en-US" altLang="zh-CN"/>
          </a:p>
          <a:p>
            <a:pPr lvl="2"/>
            <a:r>
              <a:rPr kumimoji="1" lang="en-US" altLang="zh-CN"/>
              <a:t>Jeffrey Chang</a:t>
            </a:r>
            <a:endParaRPr kumimoji="1" lang="en-US" altLang="zh-TW"/>
          </a:p>
          <a:p>
            <a:pPr lvl="2"/>
            <a:r>
              <a:rPr kumimoji="1" lang="zh-TW" altLang="en-US"/>
              <a:t>黃敬群</a:t>
            </a:r>
            <a:endParaRPr kumimoji="1" lang="en-US" altLang="zh-TW"/>
          </a:p>
          <a:p>
            <a:pPr lvl="2"/>
            <a:r>
              <a:rPr kumimoji="1" lang="zh-TW" altLang="en-US"/>
              <a:t>宋宜叡</a:t>
            </a:r>
            <a:endParaRPr kumimoji="1" lang="en-US" altLang="zh-TW"/>
          </a:p>
          <a:p>
            <a:pPr lvl="2"/>
            <a:r>
              <a:rPr kumimoji="1" lang="zh-TW" altLang="en-US"/>
              <a:t>羅永杰</a:t>
            </a:r>
            <a:endParaRPr kumimoji="1" lang="en-US" altLang="zh-TW"/>
          </a:p>
          <a:p>
            <a:r>
              <a:rPr kumimoji="1" lang="zh-CN" altLang="en-US"/>
              <a:t>由於無法從政府單位尋求經費支援，希望能有企業，贊助這項課程的持續開發、教學</a:t>
            </a:r>
            <a:endParaRPr kumimoji="1" lang="en-US" altLang="zh-CN"/>
          </a:p>
          <a:p>
            <a:pPr lvl="1"/>
            <a:r>
              <a:rPr kumimoji="1" lang="zh-CN" altLang="en-US"/>
              <a:t>沒有任何贊助，恩</a:t>
            </a:r>
            <a:r>
              <a:rPr kumimoji="1" lang="en-US" altLang="zh-CN"/>
              <a:t>…</a:t>
            </a:r>
            <a:r>
              <a:rPr kumimoji="1" lang="zh-CN" altLang="en-US"/>
              <a:t>我還是會繼續往下，</a:t>
            </a:r>
            <a:r>
              <a:rPr kumimoji="1" lang="en-US" altLang="zh-CN"/>
              <a:t>…</a:t>
            </a:r>
            <a:r>
              <a:rPr kumimoji="1" lang="zh-CN" altLang="en-US"/>
              <a:t>藉此希望對社會有所付出。</a:t>
            </a:r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23172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D51E44-D39F-9648-A009-8D24BC840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圖片來源</a:t>
            </a:r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E7FE765-F469-EC4A-BD77-A66E65BBD0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/>
              <a:t>新垣結衣</a:t>
            </a:r>
            <a:endParaRPr kumimoji="1" lang="en" altLang="zh-TW"/>
          </a:p>
          <a:p>
            <a:pPr lvl="1"/>
            <a:r>
              <a:rPr kumimoji="1" lang="en" altLang="zh-TW"/>
              <a:t>https://</a:t>
            </a:r>
            <a:r>
              <a:rPr kumimoji="1" lang="en" altLang="zh-TW" err="1"/>
              <a:t>makey.asia</a:t>
            </a:r>
            <a:r>
              <a:rPr kumimoji="1" lang="en" altLang="zh-TW"/>
              <a:t>/</a:t>
            </a:r>
            <a:r>
              <a:rPr kumimoji="1" lang="en" altLang="zh-TW" err="1"/>
              <a:t>column.php?id</a:t>
            </a:r>
            <a:r>
              <a:rPr kumimoji="1" lang="en" altLang="zh-TW"/>
              <a:t>=532</a:t>
            </a:r>
          </a:p>
          <a:p>
            <a:pPr lvl="1"/>
            <a:r>
              <a:rPr kumimoji="1" lang="en" altLang="zh-TW"/>
              <a:t>http://</a:t>
            </a:r>
            <a:r>
              <a:rPr kumimoji="1" lang="en" altLang="zh-TW" err="1"/>
              <a:t>pic.haibao.com</a:t>
            </a:r>
            <a:r>
              <a:rPr kumimoji="1" lang="en" altLang="zh-TW"/>
              <a:t>/image/14284778.html?kw=%E6%96%B0%E5%9E%A3%E7%BB%93%E8%A1%A3</a:t>
            </a:r>
          </a:p>
          <a:p>
            <a:pPr lvl="1"/>
            <a:r>
              <a:rPr kumimoji="1" lang="en" altLang="zh-TW"/>
              <a:t>https://</a:t>
            </a:r>
            <a:r>
              <a:rPr kumimoji="1" lang="en" altLang="zh-TW" err="1"/>
              <a:t>huaban.com</a:t>
            </a:r>
            <a:r>
              <a:rPr kumimoji="1" lang="en" altLang="zh-TW"/>
              <a:t>/pins/835412722/</a:t>
            </a:r>
          </a:p>
          <a:p>
            <a:r>
              <a:rPr kumimoji="1" lang="zh-CN" altLang="en-US"/>
              <a:t>恐龍</a:t>
            </a:r>
            <a:endParaRPr kumimoji="1" lang="en-US" altLang="zh-CN"/>
          </a:p>
          <a:p>
            <a:pPr lvl="1"/>
            <a:r>
              <a:rPr kumimoji="1" lang="en" altLang="zh-TW"/>
              <a:t>https://</a:t>
            </a:r>
            <a:r>
              <a:rPr kumimoji="1" lang="en" altLang="zh-TW" err="1"/>
              <a:t>toppng.com</a:t>
            </a:r>
            <a:r>
              <a:rPr kumimoji="1" lang="en" altLang="zh-TW"/>
              <a:t>/free-image/dinosaur-png-ark-survival-evolved-PNG-free-PNG-Images_171916</a:t>
            </a:r>
          </a:p>
          <a:p>
            <a:pPr lvl="1"/>
            <a:r>
              <a:rPr kumimoji="1" lang="en" altLang="zh-TW"/>
              <a:t>https://</a:t>
            </a:r>
            <a:r>
              <a:rPr kumimoji="1" lang="en" altLang="zh-TW" err="1"/>
              <a:t>www.wallsauce.com</a:t>
            </a:r>
            <a:r>
              <a:rPr kumimoji="1" lang="en" altLang="zh-TW"/>
              <a:t>/</a:t>
            </a:r>
            <a:r>
              <a:rPr kumimoji="1" lang="en" altLang="zh-TW" err="1"/>
              <a:t>eu</a:t>
            </a:r>
            <a:r>
              <a:rPr kumimoji="1" lang="en" altLang="zh-TW"/>
              <a:t>/designer-wallpaper-murals/natural-history-museum-dinosaurs-pattern-wall-mural</a:t>
            </a:r>
          </a:p>
          <a:p>
            <a:pPr lvl="1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357463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2307</Words>
  <Application>Microsoft Macintosh PowerPoint</Application>
  <PresentationFormat>寬螢幕</PresentationFormat>
  <Paragraphs>193</Paragraphs>
  <Slides>25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25</vt:i4>
      </vt:variant>
    </vt:vector>
  </HeadingPairs>
  <TitlesOfParts>
    <vt:vector size="32" baseType="lpstr">
      <vt:lpstr>Source Han Sans TC Light</vt:lpstr>
      <vt:lpstr>Source Han Sans TW Light</vt:lpstr>
      <vt:lpstr>Source Han Sans TW Medium</vt:lpstr>
      <vt:lpstr>Source Han Sans TW Normal</vt:lpstr>
      <vt:lpstr>Arial</vt:lpstr>
      <vt:lpstr>Menlo</vt:lpstr>
      <vt:lpstr>1_Office 佈景主題</vt:lpstr>
      <vt:lpstr>Ch05.02 料想外的邂逅</vt:lpstr>
      <vt:lpstr>期中考 時間等等</vt:lpstr>
      <vt:lpstr>考卷</vt:lpstr>
      <vt:lpstr>上機考</vt:lpstr>
      <vt:lpstr>前言：</vt:lpstr>
      <vt:lpstr>前言：</vt:lpstr>
      <vt:lpstr>接下來的規劃</vt:lpstr>
      <vt:lpstr>感謝</vt:lpstr>
      <vt:lpstr>圖片來源</vt:lpstr>
      <vt:lpstr>正式開始</vt:lpstr>
      <vt:lpstr>章節特色</vt:lpstr>
      <vt:lpstr>指令</vt:lpstr>
      <vt:lpstr>實現示意</vt:lpstr>
      <vt:lpstr>程式目的</vt:lpstr>
      <vt:lpstr>每一個行員做下列事情</vt:lpstr>
      <vt:lpstr>主程式</vt:lpstr>
      <vt:lpstr>預期的結果</vt:lpstr>
      <vt:lpstr>上鎖部分的程式碼</vt:lpstr>
      <vt:lpstr>解鎖部分的程式碼</vt:lpstr>
      <vt:lpstr>執行結果</vt:lpstr>
      <vt:lpstr>課堂習題</vt:lpstr>
      <vt:lpstr>課堂習題</vt:lpstr>
      <vt:lpstr>課堂習題</vt:lpstr>
      <vt:lpstr>課堂習題</vt:lpstr>
      <vt:lpstr>課堂作業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Ch05 synchronization</dc:title>
  <dc:creator>習五 羅</dc:creator>
  <cp:lastModifiedBy>習五 羅</cp:lastModifiedBy>
  <cp:revision>13</cp:revision>
  <dcterms:created xsi:type="dcterms:W3CDTF">2019-10-15T04:27:18Z</dcterms:created>
  <dcterms:modified xsi:type="dcterms:W3CDTF">2019-10-22T08:25:52Z</dcterms:modified>
</cp:coreProperties>
</file>